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aleway"/>
      <p:regular r:id="rId41"/>
      <p:bold r:id="rId42"/>
      <p:italic r:id="rId43"/>
      <p:boldItalic r:id="rId44"/>
    </p:embeddedFont>
    <p:embeddedFont>
      <p:font typeface="La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68F4E6-D03F-4C74-8600-46B1C37FD529}">
  <a:tblStyle styleId="{5C68F4E6-D03F-4C74-8600-46B1C37FD5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Raleway-bold.fntdata"/><Relationship Id="rId41" Type="http://schemas.openxmlformats.org/officeDocument/2006/relationships/font" Target="fonts/Raleway-regular.fntdata"/><Relationship Id="rId22" Type="http://schemas.openxmlformats.org/officeDocument/2006/relationships/slide" Target="slides/slide16.xml"/><Relationship Id="rId44" Type="http://schemas.openxmlformats.org/officeDocument/2006/relationships/font" Target="fonts/Raleway-boldItalic.fntdata"/><Relationship Id="rId21" Type="http://schemas.openxmlformats.org/officeDocument/2006/relationships/slide" Target="slides/slide15.xml"/><Relationship Id="rId43" Type="http://schemas.openxmlformats.org/officeDocument/2006/relationships/font" Target="fonts/Raleway-italic.fntdata"/><Relationship Id="rId24" Type="http://schemas.openxmlformats.org/officeDocument/2006/relationships/slide" Target="slides/slide18.xml"/><Relationship Id="rId46" Type="http://schemas.openxmlformats.org/officeDocument/2006/relationships/font" Target="fonts/Lato-bold.fntdata"/><Relationship Id="rId23" Type="http://schemas.openxmlformats.org/officeDocument/2006/relationships/slide" Target="slides/slide17.xml"/><Relationship Id="rId45"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Lato-boldItalic.fntdata"/><Relationship Id="rId25" Type="http://schemas.openxmlformats.org/officeDocument/2006/relationships/slide" Target="slides/slide19.xml"/><Relationship Id="rId47" Type="http://schemas.openxmlformats.org/officeDocument/2006/relationships/font" Target="fonts/Lato-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dc0c76e6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cdc0c76e6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dc2f3376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dc2f337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fda3059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cfda3059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cdc0c76e6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cdc0c76e6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cfda30591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cfda30591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cdc0c76e6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cdc0c76e6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fda30591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cfda30591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dc0c76e6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dc0c76e6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cfda30591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cfda30591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cdc0c76e6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cdc0c76e6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cdc0c76e6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cdc0c76e6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fda30591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cfda30591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cdc0c76e6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cdc0c76e6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cfda30591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cfda30591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cdc0c76e6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cdc0c76e6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left graph: big gap of the two lines. Instead of having 4 lines can do 2 lines and it just be the differences, not all individually.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to have consistent colors, too many colors.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cfda30591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cfda30591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left graph: big gap of the two lines. Instead of having 4 lines can do 2 lines and it just be the differences, not all individually.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to have consistent colors, too many colors.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cdc0c76e6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cdc0c76e6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fda30591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cfda30591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cdc0c76e6e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cdc0c76e6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cfda30591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cfda30591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cdc0c76e6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cdc0c76e6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dc0c76e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cdc0c76e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cfda30591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cfda30591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cdc0c76e6e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cdc0c76e6e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cdc0c76e6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cdc0c76e6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ce4f75ff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ce4f75ff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cdc2f3376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cdc2f3376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cdc0c76e6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cdc0c76e6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cdc0c76e6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cdc0c76e6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cdc0c76e6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cdc0c76e6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cfda30591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cfda30591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cdc0c76e6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cdc0c76e6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dc2f3376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cdc2f3376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boston.gov/departments/budget#current-and-past-fiscal-year-budget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CED Budget Analysis</a:t>
            </a:r>
            <a:endParaRPr/>
          </a:p>
        </p:txBody>
      </p:sp>
      <p:sp>
        <p:nvSpPr>
          <p:cNvPr id="87" name="Google Shape;87;p13"/>
          <p:cNvSpPr txBox="1"/>
          <p:nvPr>
            <p:ph idx="1" type="subTitle"/>
          </p:nvPr>
        </p:nvSpPr>
        <p:spPr>
          <a:xfrm>
            <a:off x="727952" y="2301150"/>
            <a:ext cx="7688100" cy="541200"/>
          </a:xfrm>
          <a:prstGeom prst="rect">
            <a:avLst/>
          </a:prstGeom>
        </p:spPr>
        <p:txBody>
          <a:bodyPr anchorCtr="0" anchor="t" bIns="91425" lIns="91425" spcFirstLastPara="1" rIns="91425" wrap="square" tIns="91425">
            <a:normAutofit fontScale="32500" lnSpcReduction="20000"/>
          </a:bodyPr>
          <a:lstStyle/>
          <a:p>
            <a:pPr indent="0" lvl="0" marL="0" rtl="0" algn="l">
              <a:spcBef>
                <a:spcPts val="0"/>
              </a:spcBef>
              <a:spcAft>
                <a:spcPts val="0"/>
              </a:spcAft>
              <a:buNone/>
            </a:pPr>
            <a:r>
              <a:rPr lang="en" sz="3803"/>
              <a:t>BU Spark! CDS DS 594 Data Visualization Practicum</a:t>
            </a:r>
            <a:endParaRPr sz="3803"/>
          </a:p>
          <a:p>
            <a:pPr indent="0" lvl="0" marL="0" rtl="0" algn="l">
              <a:spcBef>
                <a:spcPts val="0"/>
              </a:spcBef>
              <a:spcAft>
                <a:spcPts val="0"/>
              </a:spcAft>
              <a:buNone/>
            </a:pPr>
            <a:r>
              <a:t/>
            </a:r>
            <a:endParaRPr sz="2348"/>
          </a:p>
          <a:p>
            <a:pPr indent="0" lvl="0" marL="0" rtl="0" algn="l">
              <a:spcBef>
                <a:spcPts val="0"/>
              </a:spcBef>
              <a:spcAft>
                <a:spcPts val="0"/>
              </a:spcAft>
              <a:buNone/>
            </a:pPr>
            <a:r>
              <a:rPr lang="en" sz="2348"/>
              <a:t>Bella Davies, </a:t>
            </a:r>
            <a:r>
              <a:rPr lang="en" sz="2348"/>
              <a:t>Xiao Guo, </a:t>
            </a:r>
            <a:r>
              <a:rPr lang="en" sz="2348"/>
              <a:t>Sahir Doshi, Phillip Kim</a:t>
            </a:r>
            <a:endParaRPr sz="2348"/>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2"/>
          <p:cNvPicPr preferRelativeResize="0"/>
          <p:nvPr/>
        </p:nvPicPr>
        <p:blipFill rotWithShape="1">
          <a:blip r:embed="rId3">
            <a:alphaModFix/>
          </a:blip>
          <a:srcRect b="0" l="1181" r="1171" t="0"/>
          <a:stretch/>
        </p:blipFill>
        <p:spPr>
          <a:xfrm>
            <a:off x="124875" y="660775"/>
            <a:ext cx="5132872" cy="4104251"/>
          </a:xfrm>
          <a:prstGeom prst="rect">
            <a:avLst/>
          </a:prstGeom>
          <a:noFill/>
          <a:ln>
            <a:noFill/>
          </a:ln>
        </p:spPr>
      </p:pic>
      <p:sp>
        <p:nvSpPr>
          <p:cNvPr id="146" name="Google Shape;146;p22"/>
          <p:cNvSpPr txBox="1"/>
          <p:nvPr/>
        </p:nvSpPr>
        <p:spPr>
          <a:xfrm>
            <a:off x="5322325" y="1097425"/>
            <a:ext cx="3821700" cy="448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595959"/>
              </a:buClr>
              <a:buSzPts val="1400"/>
              <a:buChar char="●"/>
            </a:pPr>
            <a:r>
              <a:rPr lang="en">
                <a:solidFill>
                  <a:srgbClr val="595959"/>
                </a:solidFill>
              </a:rPr>
              <a:t>For detail and court assignments, there were around </a:t>
            </a:r>
            <a:r>
              <a:rPr b="1" lang="en" u="sng">
                <a:solidFill>
                  <a:srgbClr val="595959"/>
                </a:solidFill>
              </a:rPr>
              <a:t>190K total overpaid hours</a:t>
            </a:r>
            <a:r>
              <a:rPr lang="en">
                <a:solidFill>
                  <a:srgbClr val="595959"/>
                </a:solidFill>
              </a:rPr>
              <a:t> (hours not worked) in 2022. </a:t>
            </a:r>
            <a:endParaRPr>
              <a:solidFill>
                <a:srgbClr val="595959"/>
              </a:solidFill>
            </a:endParaRPr>
          </a:p>
          <a:p>
            <a:pPr indent="-317500" lvl="0" marL="457200" rtl="0" algn="l">
              <a:spcBef>
                <a:spcPts val="1000"/>
              </a:spcBef>
              <a:spcAft>
                <a:spcPts val="0"/>
              </a:spcAft>
              <a:buClr>
                <a:srgbClr val="595959"/>
              </a:buClr>
              <a:buSzPts val="1400"/>
              <a:buChar char="●"/>
            </a:pPr>
            <a:r>
              <a:rPr lang="en">
                <a:solidFill>
                  <a:srgbClr val="595959"/>
                </a:solidFill>
              </a:rPr>
              <a:t>For </a:t>
            </a:r>
            <a:r>
              <a:rPr b="1" lang="en" u="sng">
                <a:solidFill>
                  <a:srgbClr val="595959"/>
                </a:solidFill>
              </a:rPr>
              <a:t>detail</a:t>
            </a:r>
            <a:r>
              <a:rPr lang="en">
                <a:solidFill>
                  <a:srgbClr val="595959"/>
                </a:solidFill>
              </a:rPr>
              <a:t> assignments, there were around </a:t>
            </a:r>
            <a:r>
              <a:rPr b="1" lang="en" u="sng">
                <a:solidFill>
                  <a:srgbClr val="595959"/>
                </a:solidFill>
              </a:rPr>
              <a:t>149K</a:t>
            </a:r>
            <a:r>
              <a:rPr b="1" lang="en">
                <a:solidFill>
                  <a:srgbClr val="595959"/>
                </a:solidFill>
              </a:rPr>
              <a:t> </a:t>
            </a:r>
            <a:r>
              <a:rPr lang="en">
                <a:solidFill>
                  <a:srgbClr val="595959"/>
                </a:solidFill>
              </a:rPr>
              <a:t>overpaid hours in </a:t>
            </a:r>
            <a:r>
              <a:rPr lang="en">
                <a:solidFill>
                  <a:srgbClr val="595959"/>
                </a:solidFill>
              </a:rPr>
              <a:t>2022</a:t>
            </a:r>
            <a:r>
              <a:rPr lang="en">
                <a:solidFill>
                  <a:srgbClr val="595959"/>
                </a:solidFill>
              </a:rPr>
              <a:t>.</a:t>
            </a:r>
            <a:endParaRPr>
              <a:solidFill>
                <a:srgbClr val="595959"/>
              </a:solidFill>
            </a:endParaRPr>
          </a:p>
          <a:p>
            <a:pPr indent="-317500" lvl="0" marL="457200" rtl="0" algn="l">
              <a:spcBef>
                <a:spcPts val="1000"/>
              </a:spcBef>
              <a:spcAft>
                <a:spcPts val="0"/>
              </a:spcAft>
              <a:buClr>
                <a:srgbClr val="595959"/>
              </a:buClr>
              <a:buSzPts val="1400"/>
              <a:buChar char="●"/>
            </a:pPr>
            <a:r>
              <a:rPr lang="en">
                <a:solidFill>
                  <a:srgbClr val="595959"/>
                </a:solidFill>
              </a:rPr>
              <a:t>For </a:t>
            </a:r>
            <a:r>
              <a:rPr b="1" lang="en" u="sng">
                <a:solidFill>
                  <a:srgbClr val="595959"/>
                </a:solidFill>
              </a:rPr>
              <a:t>court</a:t>
            </a:r>
            <a:r>
              <a:rPr lang="en">
                <a:solidFill>
                  <a:srgbClr val="595959"/>
                </a:solidFill>
              </a:rPr>
              <a:t> assignments, there were around </a:t>
            </a:r>
            <a:r>
              <a:rPr b="1" lang="en" u="sng">
                <a:solidFill>
                  <a:srgbClr val="595959"/>
                </a:solidFill>
              </a:rPr>
              <a:t>37K </a:t>
            </a:r>
            <a:r>
              <a:rPr lang="en">
                <a:solidFill>
                  <a:srgbClr val="595959"/>
                </a:solidFill>
              </a:rPr>
              <a:t>overpaid hours in 2022.</a:t>
            </a:r>
            <a:endParaRPr>
              <a:solidFill>
                <a:srgbClr val="595959"/>
              </a:solidFill>
            </a:endParaRPr>
          </a:p>
          <a:p>
            <a:pPr indent="-317500" lvl="0" marL="457200" rtl="0" algn="l">
              <a:spcBef>
                <a:spcPts val="1000"/>
              </a:spcBef>
              <a:spcAft>
                <a:spcPts val="0"/>
              </a:spcAft>
              <a:buClr>
                <a:srgbClr val="595959"/>
              </a:buClr>
              <a:buSzPts val="1400"/>
              <a:buChar char="●"/>
            </a:pPr>
            <a:r>
              <a:rPr lang="en">
                <a:solidFill>
                  <a:srgbClr val="595959"/>
                </a:solidFill>
              </a:rPr>
              <a:t>For </a:t>
            </a:r>
            <a:r>
              <a:rPr b="1" lang="en" u="sng">
                <a:solidFill>
                  <a:srgbClr val="595959"/>
                </a:solidFill>
              </a:rPr>
              <a:t>special events</a:t>
            </a:r>
            <a:r>
              <a:rPr lang="en" u="sng">
                <a:solidFill>
                  <a:srgbClr val="595959"/>
                </a:solidFill>
              </a:rPr>
              <a:t> </a:t>
            </a:r>
            <a:r>
              <a:rPr lang="en">
                <a:solidFill>
                  <a:srgbClr val="595959"/>
                </a:solidFill>
              </a:rPr>
              <a:t>assignments, there were around </a:t>
            </a:r>
            <a:r>
              <a:rPr b="1" lang="en" u="sng">
                <a:solidFill>
                  <a:srgbClr val="595959"/>
                </a:solidFill>
              </a:rPr>
              <a:t>4K</a:t>
            </a:r>
            <a:r>
              <a:rPr lang="en">
                <a:solidFill>
                  <a:srgbClr val="595959"/>
                </a:solidFill>
              </a:rPr>
              <a:t> overpaid hours in 2022.</a:t>
            </a:r>
            <a:endParaRPr>
              <a:solidFill>
                <a:srgbClr val="595959"/>
              </a:solidFill>
            </a:endParaRPr>
          </a:p>
          <a:p>
            <a:pPr indent="0" lvl="0" marL="0" rtl="0" algn="l">
              <a:spcBef>
                <a:spcPts val="1000"/>
              </a:spcBef>
              <a:spcAft>
                <a:spcPts val="1000"/>
              </a:spcAft>
              <a:buNone/>
            </a:pPr>
            <a:r>
              <a:t/>
            </a:r>
            <a:endParaRPr>
              <a:solidFill>
                <a:srgbClr val="595959"/>
              </a:solidFill>
            </a:endParaRPr>
          </a:p>
        </p:txBody>
      </p:sp>
      <p:sp>
        <p:nvSpPr>
          <p:cNvPr id="147" name="Google Shape;147;p22"/>
          <p:cNvSpPr txBox="1"/>
          <p:nvPr>
            <p:ph type="title"/>
          </p:nvPr>
        </p:nvSpPr>
        <p:spPr>
          <a:xfrm>
            <a:off x="311700" y="-125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40"/>
              <a:t>Boston Police Department </a:t>
            </a:r>
            <a:endParaRPr sz="1840"/>
          </a:p>
          <a:p>
            <a:pPr indent="0" lvl="0" marL="0" rtl="0" algn="ctr">
              <a:spcBef>
                <a:spcPts val="0"/>
              </a:spcBef>
              <a:spcAft>
                <a:spcPts val="0"/>
              </a:spcAft>
              <a:buSzPts val="990"/>
              <a:buNone/>
            </a:pPr>
            <a:r>
              <a:rPr lang="en" sz="1440"/>
              <a:t>Overtime Hours</a:t>
            </a:r>
            <a:r>
              <a:rPr lang="en" sz="1440"/>
              <a:t> Analysis</a:t>
            </a:r>
            <a:endParaRPr sz="1440"/>
          </a:p>
        </p:txBody>
      </p:sp>
      <p:sp>
        <p:nvSpPr>
          <p:cNvPr id="148" name="Google Shape;148;p22"/>
          <p:cNvSpPr txBox="1"/>
          <p:nvPr/>
        </p:nvSpPr>
        <p:spPr>
          <a:xfrm>
            <a:off x="5322325" y="3899175"/>
            <a:ext cx="4910100" cy="7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BPD Overtime Policy:</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0-4 hours worked are paid for 4 hours</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4-8 hours worked are paid for 8 hours</a:t>
            </a:r>
            <a:endParaRPr sz="13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graphicFrame>
        <p:nvGraphicFramePr>
          <p:cNvPr id="153" name="Google Shape;153;p23"/>
          <p:cNvGraphicFramePr/>
          <p:nvPr/>
        </p:nvGraphicFramePr>
        <p:xfrm>
          <a:off x="166100" y="718375"/>
          <a:ext cx="3000000" cy="3000000"/>
        </p:xfrm>
        <a:graphic>
          <a:graphicData uri="http://schemas.openxmlformats.org/drawingml/2006/table">
            <a:tbl>
              <a:tblPr>
                <a:noFill/>
                <a:tableStyleId>{5C68F4E6-D03F-4C74-8600-46B1C37FD529}</a:tableStyleId>
              </a:tblPr>
              <a:tblGrid>
                <a:gridCol w="386125"/>
                <a:gridCol w="1983825"/>
              </a:tblGrid>
              <a:tr h="486775">
                <a:tc>
                  <a:txBody>
                    <a:bodyPr/>
                    <a:lstStyle/>
                    <a:p>
                      <a:pPr indent="0" lvl="0" marL="0" rtl="0" algn="l">
                        <a:lnSpc>
                          <a:spcPct val="80000"/>
                        </a:lnSpc>
                        <a:spcBef>
                          <a:spcPts val="0"/>
                        </a:spcBef>
                        <a:spcAft>
                          <a:spcPts val="0"/>
                        </a:spcAft>
                        <a:buNone/>
                      </a:pPr>
                      <a:r>
                        <a:rPr b="1" lang="en" sz="700">
                          <a:solidFill>
                            <a:srgbClr val="990000"/>
                          </a:solidFill>
                        </a:rPr>
                        <a:t>?</a:t>
                      </a:r>
                      <a:endParaRPr b="1" sz="700">
                        <a:solidFill>
                          <a:srgbClr val="99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80000"/>
                        </a:lnSpc>
                        <a:spcBef>
                          <a:spcPts val="0"/>
                        </a:spcBef>
                        <a:spcAft>
                          <a:spcPts val="0"/>
                        </a:spcAft>
                        <a:buClr>
                          <a:schemeClr val="dk1"/>
                        </a:buClr>
                        <a:buSzPts val="1100"/>
                        <a:buFont typeface="Arial"/>
                        <a:buNone/>
                      </a:pPr>
                      <a:r>
                        <a:rPr b="1" lang="en" sz="700">
                          <a:solidFill>
                            <a:srgbClr val="990000"/>
                          </a:solidFill>
                        </a:rPr>
                        <a:t>**Center for Youth &amp; Families</a:t>
                      </a:r>
                      <a:endParaRPr b="1" sz="700">
                        <a:solidFill>
                          <a:srgbClr val="990000"/>
                        </a:solidFill>
                      </a:endParaRPr>
                    </a:p>
                    <a:p>
                      <a:pPr indent="0" lvl="0" marL="0" rtl="0" algn="l">
                        <a:lnSpc>
                          <a:spcPct val="80000"/>
                        </a:lnSpc>
                        <a:spcBef>
                          <a:spcPts val="0"/>
                        </a:spcBef>
                        <a:spcAft>
                          <a:spcPts val="0"/>
                        </a:spcAft>
                        <a:buNone/>
                      </a:pPr>
                      <a:r>
                        <a:rPr b="1" lang="en" sz="700">
                          <a:solidFill>
                            <a:srgbClr val="990000"/>
                          </a:solidFill>
                        </a:rPr>
                        <a:t>**Office of Human Services</a:t>
                      </a:r>
                      <a:endParaRPr b="1" sz="700">
                        <a:solidFill>
                          <a:srgbClr val="990000"/>
                        </a:solidFill>
                      </a:endParaRPr>
                    </a:p>
                    <a:p>
                      <a:pPr indent="0" lvl="0" marL="0" rtl="0" algn="l">
                        <a:lnSpc>
                          <a:spcPct val="80000"/>
                        </a:lnSpc>
                        <a:spcBef>
                          <a:spcPts val="0"/>
                        </a:spcBef>
                        <a:spcAft>
                          <a:spcPts val="0"/>
                        </a:spcAft>
                        <a:buNone/>
                      </a:pPr>
                      <a:r>
                        <a:rPr lang="en" sz="700">
                          <a:solidFill>
                            <a:srgbClr val="666666"/>
                          </a:solidFill>
                        </a:rPr>
                        <a:t>Medicare Payments</a:t>
                      </a:r>
                      <a:endParaRPr b="1" sz="700">
                        <a:solidFill>
                          <a:srgbClr val="CC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90025">
                <a:tc>
                  <a:txBody>
                    <a:bodyPr/>
                    <a:lstStyle/>
                    <a:p>
                      <a:pPr indent="0" lvl="0" marL="0" rtl="0" algn="l">
                        <a:lnSpc>
                          <a:spcPct val="80000"/>
                        </a:lnSpc>
                        <a:spcBef>
                          <a:spcPts val="0"/>
                        </a:spcBef>
                        <a:spcAft>
                          <a:spcPts val="0"/>
                        </a:spcAft>
                        <a:buNone/>
                      </a:pPr>
                      <a:r>
                        <a:rPr b="1" lang="en" sz="700">
                          <a:solidFill>
                            <a:srgbClr val="ED0D37"/>
                          </a:solidFill>
                        </a:rPr>
                        <a:t>9</a:t>
                      </a:r>
                      <a:endParaRPr b="1" sz="700">
                        <a:solidFill>
                          <a:srgbClr val="ED0D37"/>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lnSpc>
                          <a:spcPct val="80000"/>
                        </a:lnSpc>
                        <a:spcBef>
                          <a:spcPts val="0"/>
                        </a:spcBef>
                        <a:spcAft>
                          <a:spcPts val="0"/>
                        </a:spcAft>
                        <a:buNone/>
                      </a:pPr>
                      <a:r>
                        <a:rPr b="1" lang="en" sz="700">
                          <a:solidFill>
                            <a:srgbClr val="ED0D37"/>
                          </a:solidFill>
                        </a:rPr>
                        <a:t>**Budget Management</a:t>
                      </a:r>
                      <a:endParaRPr b="1" sz="700">
                        <a:solidFill>
                          <a:srgbClr val="ED0D37"/>
                        </a:solidFill>
                      </a:endParaRPr>
                    </a:p>
                    <a:p>
                      <a:pPr indent="0" lvl="0" marL="0" rtl="0" algn="l">
                        <a:lnSpc>
                          <a:spcPct val="80000"/>
                        </a:lnSpc>
                        <a:spcBef>
                          <a:spcPts val="0"/>
                        </a:spcBef>
                        <a:spcAft>
                          <a:spcPts val="0"/>
                        </a:spcAft>
                        <a:buNone/>
                      </a:pPr>
                      <a:r>
                        <a:rPr b="1" lang="en" sz="700">
                          <a:solidFill>
                            <a:srgbClr val="ED0D37"/>
                          </a:solidFill>
                        </a:rPr>
                        <a:t>**Assessing Department</a:t>
                      </a:r>
                      <a:endParaRPr b="1" sz="700">
                        <a:solidFill>
                          <a:srgbClr val="ED0D37"/>
                        </a:solidFill>
                      </a:endParaRPr>
                    </a:p>
                    <a:p>
                      <a:pPr indent="0" lvl="0" marL="0" rtl="0" algn="l">
                        <a:lnSpc>
                          <a:spcPct val="80000"/>
                        </a:lnSpc>
                        <a:spcBef>
                          <a:spcPts val="0"/>
                        </a:spcBef>
                        <a:spcAft>
                          <a:spcPts val="0"/>
                        </a:spcAft>
                        <a:buNone/>
                      </a:pPr>
                      <a:r>
                        <a:rPr b="1" lang="en" sz="700">
                          <a:solidFill>
                            <a:srgbClr val="ED0D37"/>
                          </a:solidFill>
                        </a:rPr>
                        <a:t>**Office of Tourism</a:t>
                      </a:r>
                      <a:endParaRPr b="1" sz="700">
                        <a:solidFill>
                          <a:srgbClr val="ED0D37"/>
                        </a:solidFill>
                      </a:endParaRPr>
                    </a:p>
                    <a:p>
                      <a:pPr indent="0" lvl="0" marL="0" rtl="0" algn="l">
                        <a:lnSpc>
                          <a:spcPct val="80000"/>
                        </a:lnSpc>
                        <a:spcBef>
                          <a:spcPts val="0"/>
                        </a:spcBef>
                        <a:spcAft>
                          <a:spcPts val="0"/>
                        </a:spcAft>
                        <a:buNone/>
                      </a:pPr>
                      <a:r>
                        <a:rPr lang="en" sz="700">
                          <a:solidFill>
                            <a:srgbClr val="666666"/>
                          </a:solidFill>
                        </a:rPr>
                        <a:t>Registry</a:t>
                      </a:r>
                      <a:endParaRPr sz="700">
                        <a:solidFill>
                          <a:srgbClr val="666666"/>
                        </a:solidFill>
                      </a:endParaRPr>
                    </a:p>
                  </a:txBody>
                  <a:tcPr marT="91425" marB="91425" marR="91425" marL="91425">
                    <a:lnT cap="flat" cmpd="sng" w="9525">
                      <a:solidFill>
                        <a:srgbClr val="9E9E9E"/>
                      </a:solidFill>
                      <a:prstDash val="solid"/>
                      <a:round/>
                      <a:headEnd len="sm" w="sm" type="none"/>
                      <a:tailEnd len="sm" w="sm" type="none"/>
                    </a:lnT>
                  </a:tcPr>
                </a:tc>
              </a:tr>
              <a:tr h="280250">
                <a:tc>
                  <a:txBody>
                    <a:bodyPr/>
                    <a:lstStyle/>
                    <a:p>
                      <a:pPr indent="0" lvl="0" marL="0" rtl="0" algn="l">
                        <a:lnSpc>
                          <a:spcPct val="80000"/>
                        </a:lnSpc>
                        <a:spcBef>
                          <a:spcPts val="0"/>
                        </a:spcBef>
                        <a:spcAft>
                          <a:spcPts val="0"/>
                        </a:spcAft>
                        <a:buNone/>
                      </a:pPr>
                      <a:r>
                        <a:rPr b="1" lang="en" sz="700">
                          <a:solidFill>
                            <a:srgbClr val="ED0D37"/>
                          </a:solidFill>
                        </a:rPr>
                        <a:t>8</a:t>
                      </a:r>
                      <a:endParaRPr b="1" sz="700">
                        <a:solidFill>
                          <a:srgbClr val="ED0D37"/>
                        </a:solidFill>
                      </a:endParaRPr>
                    </a:p>
                  </a:txBody>
                  <a:tcPr marT="91425" marB="91425" marR="91425" marL="91425"/>
                </a:tc>
                <a:tc>
                  <a:txBody>
                    <a:bodyPr/>
                    <a:lstStyle/>
                    <a:p>
                      <a:pPr indent="0" lvl="0" marL="0" rtl="0" algn="l">
                        <a:lnSpc>
                          <a:spcPct val="80000"/>
                        </a:lnSpc>
                        <a:spcBef>
                          <a:spcPts val="0"/>
                        </a:spcBef>
                        <a:spcAft>
                          <a:spcPts val="0"/>
                        </a:spcAft>
                        <a:buNone/>
                      </a:pPr>
                      <a:r>
                        <a:rPr lang="en" sz="700">
                          <a:solidFill>
                            <a:srgbClr val="666666"/>
                          </a:solidFill>
                        </a:rPr>
                        <a:t>Mayor’s Office</a:t>
                      </a:r>
                      <a:endParaRPr sz="700">
                        <a:solidFill>
                          <a:srgbClr val="666666"/>
                        </a:solidFill>
                      </a:endParaRPr>
                    </a:p>
                  </a:txBody>
                  <a:tcPr marT="91425" marB="91425" marR="91425" marL="91425"/>
                </a:tc>
              </a:tr>
              <a:tr h="383500">
                <a:tc>
                  <a:txBody>
                    <a:bodyPr/>
                    <a:lstStyle/>
                    <a:p>
                      <a:pPr indent="0" lvl="0" marL="0" rtl="0" algn="l">
                        <a:lnSpc>
                          <a:spcPct val="80000"/>
                        </a:lnSpc>
                        <a:spcBef>
                          <a:spcPts val="0"/>
                        </a:spcBef>
                        <a:spcAft>
                          <a:spcPts val="0"/>
                        </a:spcAft>
                        <a:buNone/>
                      </a:pPr>
                      <a:r>
                        <a:rPr b="1" lang="en" sz="700">
                          <a:solidFill>
                            <a:srgbClr val="FF5B4A"/>
                          </a:solidFill>
                        </a:rPr>
                        <a:t>7</a:t>
                      </a:r>
                      <a:endParaRPr b="1" sz="700">
                        <a:solidFill>
                          <a:srgbClr val="FF5B4A"/>
                        </a:solidFill>
                      </a:endParaRPr>
                    </a:p>
                  </a:txBody>
                  <a:tcPr marT="91425" marB="91425" marR="91425" marL="91425"/>
                </a:tc>
                <a:tc>
                  <a:txBody>
                    <a:bodyPr/>
                    <a:lstStyle/>
                    <a:p>
                      <a:pPr indent="0" lvl="0" marL="0" rtl="0" algn="l">
                        <a:lnSpc>
                          <a:spcPct val="80000"/>
                        </a:lnSpc>
                        <a:spcBef>
                          <a:spcPts val="0"/>
                        </a:spcBef>
                        <a:spcAft>
                          <a:spcPts val="0"/>
                        </a:spcAft>
                        <a:buClr>
                          <a:schemeClr val="dk1"/>
                        </a:buClr>
                        <a:buSzPts val="1100"/>
                        <a:buFont typeface="Arial"/>
                        <a:buNone/>
                      </a:pPr>
                      <a:r>
                        <a:rPr b="1" lang="en" sz="700">
                          <a:solidFill>
                            <a:srgbClr val="FF5B4A"/>
                          </a:solidFill>
                        </a:rPr>
                        <a:t>**Intergovernmental Relations</a:t>
                      </a:r>
                      <a:endParaRPr b="1" sz="700">
                        <a:solidFill>
                          <a:srgbClr val="FF5B4A"/>
                        </a:solidFill>
                      </a:endParaRPr>
                    </a:p>
                    <a:p>
                      <a:pPr indent="0" lvl="0" marL="0" rtl="0" algn="l">
                        <a:lnSpc>
                          <a:spcPct val="80000"/>
                        </a:lnSpc>
                        <a:spcBef>
                          <a:spcPts val="0"/>
                        </a:spcBef>
                        <a:spcAft>
                          <a:spcPts val="0"/>
                        </a:spcAft>
                        <a:buNone/>
                      </a:pPr>
                      <a:r>
                        <a:rPr lang="en" sz="700">
                          <a:solidFill>
                            <a:srgbClr val="666666"/>
                          </a:solidFill>
                        </a:rPr>
                        <a:t>Consumer Affairs</a:t>
                      </a:r>
                      <a:endParaRPr b="1" sz="700">
                        <a:solidFill>
                          <a:srgbClr val="CC0000"/>
                        </a:solidFill>
                      </a:endParaRPr>
                    </a:p>
                  </a:txBody>
                  <a:tcPr marT="91425" marB="91425" marR="91425" marL="91425"/>
                </a:tc>
              </a:tr>
              <a:tr h="280250">
                <a:tc>
                  <a:txBody>
                    <a:bodyPr/>
                    <a:lstStyle/>
                    <a:p>
                      <a:pPr indent="0" lvl="0" marL="0" rtl="0" algn="l">
                        <a:lnSpc>
                          <a:spcPct val="80000"/>
                        </a:lnSpc>
                        <a:spcBef>
                          <a:spcPts val="0"/>
                        </a:spcBef>
                        <a:spcAft>
                          <a:spcPts val="0"/>
                        </a:spcAft>
                        <a:buNone/>
                      </a:pPr>
                      <a:r>
                        <a:rPr b="1" lang="en" sz="700">
                          <a:solidFill>
                            <a:srgbClr val="FF5B4A"/>
                          </a:solidFill>
                        </a:rPr>
                        <a:t>6</a:t>
                      </a:r>
                      <a:endParaRPr b="1" sz="700">
                        <a:solidFill>
                          <a:srgbClr val="FF5B4A"/>
                        </a:solidFill>
                      </a:endParaRPr>
                    </a:p>
                  </a:txBody>
                  <a:tcPr marT="91425" marB="91425" marR="91425" marL="91425"/>
                </a:tc>
                <a:tc>
                  <a:txBody>
                    <a:bodyPr/>
                    <a:lstStyle/>
                    <a:p>
                      <a:pPr indent="0" lvl="0" marL="0" rtl="0" algn="l">
                        <a:lnSpc>
                          <a:spcPct val="80000"/>
                        </a:lnSpc>
                        <a:spcBef>
                          <a:spcPts val="0"/>
                        </a:spcBef>
                        <a:spcAft>
                          <a:spcPts val="0"/>
                        </a:spcAft>
                        <a:buNone/>
                      </a:pPr>
                      <a:r>
                        <a:rPr b="1" lang="en" sz="700">
                          <a:solidFill>
                            <a:srgbClr val="FF5B4A"/>
                          </a:solidFill>
                        </a:rPr>
                        <a:t>**ISD (5/6)</a:t>
                      </a:r>
                      <a:endParaRPr b="1" sz="700">
                        <a:solidFill>
                          <a:srgbClr val="FF5B4A"/>
                        </a:solidFill>
                      </a:endParaRPr>
                    </a:p>
                  </a:txBody>
                  <a:tcPr marT="91425" marB="91425" marR="91425" marL="91425"/>
                </a:tc>
              </a:tr>
              <a:tr h="280250">
                <a:tc>
                  <a:txBody>
                    <a:bodyPr/>
                    <a:lstStyle/>
                    <a:p>
                      <a:pPr indent="0" lvl="0" marL="0" rtl="0" algn="l">
                        <a:lnSpc>
                          <a:spcPct val="80000"/>
                        </a:lnSpc>
                        <a:spcBef>
                          <a:spcPts val="0"/>
                        </a:spcBef>
                        <a:spcAft>
                          <a:spcPts val="0"/>
                        </a:spcAft>
                        <a:buNone/>
                      </a:pPr>
                      <a:r>
                        <a:rPr b="1" lang="en" sz="700">
                          <a:solidFill>
                            <a:srgbClr val="FF937F"/>
                          </a:solidFill>
                        </a:rPr>
                        <a:t>5</a:t>
                      </a:r>
                      <a:endParaRPr b="1" sz="700">
                        <a:solidFill>
                          <a:srgbClr val="FF937F"/>
                        </a:solidFill>
                      </a:endParaRPr>
                    </a:p>
                  </a:txBody>
                  <a:tcPr marT="91425" marB="91425" marR="91425" marL="91425"/>
                </a:tc>
                <a:tc>
                  <a:txBody>
                    <a:bodyPr/>
                    <a:lstStyle/>
                    <a:p>
                      <a:pPr indent="0" lvl="0" marL="0" rtl="0" algn="l">
                        <a:lnSpc>
                          <a:spcPct val="80000"/>
                        </a:lnSpc>
                        <a:spcBef>
                          <a:spcPts val="0"/>
                        </a:spcBef>
                        <a:spcAft>
                          <a:spcPts val="0"/>
                        </a:spcAft>
                        <a:buNone/>
                      </a:pPr>
                      <a:r>
                        <a:rPr b="1" lang="en" sz="700">
                          <a:solidFill>
                            <a:srgbClr val="FF937F"/>
                          </a:solidFill>
                        </a:rPr>
                        <a:t>**Office of Equity</a:t>
                      </a:r>
                      <a:endParaRPr b="1" sz="700">
                        <a:solidFill>
                          <a:srgbClr val="FF937F"/>
                        </a:solidFill>
                      </a:endParaRPr>
                    </a:p>
                  </a:txBody>
                  <a:tcPr marT="91425" marB="91425" marR="91425" marL="91425"/>
                </a:tc>
              </a:tr>
              <a:tr h="280250">
                <a:tc>
                  <a:txBody>
                    <a:bodyPr/>
                    <a:lstStyle/>
                    <a:p>
                      <a:pPr indent="0" lvl="0" marL="0" rtl="0" algn="l">
                        <a:lnSpc>
                          <a:spcPct val="80000"/>
                        </a:lnSpc>
                        <a:spcBef>
                          <a:spcPts val="0"/>
                        </a:spcBef>
                        <a:spcAft>
                          <a:spcPts val="0"/>
                        </a:spcAft>
                        <a:buNone/>
                      </a:pPr>
                      <a:r>
                        <a:rPr b="1" lang="en" sz="700">
                          <a:solidFill>
                            <a:srgbClr val="FF937F"/>
                          </a:solidFill>
                        </a:rPr>
                        <a:t>4</a:t>
                      </a:r>
                      <a:endParaRPr b="1" sz="700">
                        <a:solidFill>
                          <a:srgbClr val="FF937F"/>
                        </a:solidFill>
                      </a:endParaRPr>
                    </a:p>
                  </a:txBody>
                  <a:tcPr marT="91425" marB="91425" marR="91425" marL="91425"/>
                </a:tc>
                <a:tc>
                  <a:txBody>
                    <a:bodyPr/>
                    <a:lstStyle/>
                    <a:p>
                      <a:pPr indent="0" lvl="0" marL="0" rtl="0" algn="l">
                        <a:lnSpc>
                          <a:spcPct val="80000"/>
                        </a:lnSpc>
                        <a:spcBef>
                          <a:spcPts val="0"/>
                        </a:spcBef>
                        <a:spcAft>
                          <a:spcPts val="0"/>
                        </a:spcAft>
                        <a:buNone/>
                      </a:pPr>
                      <a:r>
                        <a:rPr b="1" lang="en" sz="700">
                          <a:solidFill>
                            <a:srgbClr val="FF937F"/>
                          </a:solidFill>
                        </a:rPr>
                        <a:t>**Office of Streets</a:t>
                      </a:r>
                      <a:endParaRPr b="1" sz="700">
                        <a:solidFill>
                          <a:srgbClr val="FF937F"/>
                        </a:solidFill>
                      </a:endParaRPr>
                    </a:p>
                  </a:txBody>
                  <a:tcPr marT="91425" marB="91425" marR="91425" marL="91425"/>
                </a:tc>
              </a:tr>
              <a:tr h="383500">
                <a:tc>
                  <a:txBody>
                    <a:bodyPr/>
                    <a:lstStyle/>
                    <a:p>
                      <a:pPr indent="0" lvl="0" marL="0" rtl="0" algn="l">
                        <a:lnSpc>
                          <a:spcPct val="80000"/>
                        </a:lnSpc>
                        <a:spcBef>
                          <a:spcPts val="0"/>
                        </a:spcBef>
                        <a:spcAft>
                          <a:spcPts val="0"/>
                        </a:spcAft>
                        <a:buNone/>
                      </a:pPr>
                      <a:r>
                        <a:rPr lang="en" sz="700">
                          <a:solidFill>
                            <a:srgbClr val="666666"/>
                          </a:solidFill>
                        </a:rPr>
                        <a:t>3</a:t>
                      </a:r>
                      <a:endParaRPr sz="700">
                        <a:solidFill>
                          <a:srgbClr val="666666"/>
                        </a:solidFill>
                      </a:endParaRPr>
                    </a:p>
                  </a:txBody>
                  <a:tcPr marT="91425" marB="91425" marR="91425" marL="91425"/>
                </a:tc>
                <a:tc>
                  <a:txBody>
                    <a:bodyPr/>
                    <a:lstStyle/>
                    <a:p>
                      <a:pPr indent="0" lvl="0" marL="0" rtl="0" algn="l">
                        <a:lnSpc>
                          <a:spcPct val="80000"/>
                        </a:lnSpc>
                        <a:spcBef>
                          <a:spcPts val="0"/>
                        </a:spcBef>
                        <a:spcAft>
                          <a:spcPts val="0"/>
                        </a:spcAft>
                        <a:buNone/>
                      </a:pPr>
                      <a:r>
                        <a:rPr lang="en" sz="700">
                          <a:solidFill>
                            <a:srgbClr val="666666"/>
                          </a:solidFill>
                        </a:rPr>
                        <a:t>Age Strong, Election Dept, Women’s Advancement, Public Works</a:t>
                      </a:r>
                      <a:endParaRPr sz="700">
                        <a:solidFill>
                          <a:srgbClr val="666666"/>
                        </a:solidFill>
                      </a:endParaRPr>
                    </a:p>
                  </a:txBody>
                  <a:tcPr marT="91425" marB="91425" marR="91425" marL="91425"/>
                </a:tc>
              </a:tr>
              <a:tr h="486775">
                <a:tc>
                  <a:txBody>
                    <a:bodyPr/>
                    <a:lstStyle/>
                    <a:p>
                      <a:pPr indent="0" lvl="0" marL="0" rtl="0" algn="l">
                        <a:lnSpc>
                          <a:spcPct val="80000"/>
                        </a:lnSpc>
                        <a:spcBef>
                          <a:spcPts val="0"/>
                        </a:spcBef>
                        <a:spcAft>
                          <a:spcPts val="0"/>
                        </a:spcAft>
                        <a:buNone/>
                      </a:pPr>
                      <a:r>
                        <a:rPr lang="en" sz="700">
                          <a:solidFill>
                            <a:srgbClr val="666666"/>
                          </a:solidFill>
                        </a:rPr>
                        <a:t>2</a:t>
                      </a:r>
                      <a:endParaRPr sz="700">
                        <a:solidFill>
                          <a:srgbClr val="666666"/>
                        </a:solidFill>
                      </a:endParaRPr>
                    </a:p>
                  </a:txBody>
                  <a:tcPr marT="91425" marB="91425" marR="91425" marL="91425"/>
                </a:tc>
                <a:tc>
                  <a:txBody>
                    <a:bodyPr/>
                    <a:lstStyle/>
                    <a:p>
                      <a:pPr indent="0" lvl="0" marL="0" rtl="0" algn="l">
                        <a:lnSpc>
                          <a:spcPct val="80000"/>
                        </a:lnSpc>
                        <a:spcBef>
                          <a:spcPts val="0"/>
                        </a:spcBef>
                        <a:spcAft>
                          <a:spcPts val="0"/>
                        </a:spcAft>
                        <a:buNone/>
                      </a:pPr>
                      <a:r>
                        <a:rPr lang="en" sz="700">
                          <a:solidFill>
                            <a:srgbClr val="666666"/>
                          </a:solidFill>
                        </a:rPr>
                        <a:t>Library Dept, Office of Police Accountability, Office of Language, Office of Arts &amp; Culture, Human Rights Commission, BCYF </a:t>
                      </a:r>
                      <a:endParaRPr sz="700">
                        <a:solidFill>
                          <a:srgbClr val="666666"/>
                        </a:solidFill>
                      </a:endParaRPr>
                    </a:p>
                  </a:txBody>
                  <a:tcPr marT="91425" marB="91425" marR="91425" marL="91425"/>
                </a:tc>
              </a:tr>
              <a:tr h="590025">
                <a:tc>
                  <a:txBody>
                    <a:bodyPr/>
                    <a:lstStyle/>
                    <a:p>
                      <a:pPr indent="0" lvl="0" marL="0" rtl="0" algn="l">
                        <a:lnSpc>
                          <a:spcPct val="80000"/>
                        </a:lnSpc>
                        <a:spcBef>
                          <a:spcPts val="0"/>
                        </a:spcBef>
                        <a:spcAft>
                          <a:spcPts val="0"/>
                        </a:spcAft>
                        <a:buNone/>
                      </a:pPr>
                      <a:r>
                        <a:rPr lang="en" sz="700">
                          <a:solidFill>
                            <a:srgbClr val="666666"/>
                          </a:solidFill>
                        </a:rPr>
                        <a:t>1</a:t>
                      </a:r>
                      <a:endParaRPr sz="700">
                        <a:solidFill>
                          <a:srgbClr val="666666"/>
                        </a:solidFill>
                      </a:endParaRPr>
                    </a:p>
                  </a:txBody>
                  <a:tcPr marT="91425" marB="91425" marR="91425" marL="91425"/>
                </a:tc>
                <a:tc>
                  <a:txBody>
                    <a:bodyPr/>
                    <a:lstStyle/>
                    <a:p>
                      <a:pPr indent="0" lvl="0" marL="0" rtl="0" algn="l">
                        <a:lnSpc>
                          <a:spcPct val="80000"/>
                        </a:lnSpc>
                        <a:spcBef>
                          <a:spcPts val="0"/>
                        </a:spcBef>
                        <a:spcAft>
                          <a:spcPts val="0"/>
                        </a:spcAft>
                        <a:buNone/>
                      </a:pPr>
                      <a:r>
                        <a:rPr lang="en" sz="700">
                          <a:solidFill>
                            <a:srgbClr val="666666"/>
                          </a:solidFill>
                        </a:rPr>
                        <a:t>Environment, City Council, Commission for Persons with Disability, Mayor’s Office of Housing, Youth Employment &amp; Opportunity, Office of Labor Relations</a:t>
                      </a:r>
                      <a:endParaRPr sz="700">
                        <a:solidFill>
                          <a:srgbClr val="666666"/>
                        </a:solidFill>
                      </a:endParaRPr>
                    </a:p>
                  </a:txBody>
                  <a:tcPr marT="91425" marB="91425" marR="91425" marL="91425">
                    <a:lnB cap="flat" cmpd="sng" w="9525">
                      <a:solidFill>
                        <a:srgbClr val="9E9E9E"/>
                      </a:solidFill>
                      <a:prstDash val="solid"/>
                      <a:round/>
                      <a:headEnd len="sm" w="sm" type="none"/>
                      <a:tailEnd len="sm" w="sm" type="none"/>
                    </a:lnB>
                  </a:tcPr>
                </a:tc>
              </a:tr>
              <a:tr h="383500">
                <a:tc>
                  <a:txBody>
                    <a:bodyPr/>
                    <a:lstStyle/>
                    <a:p>
                      <a:pPr indent="0" lvl="0" marL="0" rtl="0" algn="l">
                        <a:lnSpc>
                          <a:spcPct val="80000"/>
                        </a:lnSpc>
                        <a:spcBef>
                          <a:spcPts val="0"/>
                        </a:spcBef>
                        <a:spcAft>
                          <a:spcPts val="0"/>
                        </a:spcAft>
                        <a:buNone/>
                      </a:pPr>
                      <a:r>
                        <a:rPr lang="en" sz="700">
                          <a:solidFill>
                            <a:srgbClr val="666666"/>
                          </a:solidFill>
                        </a:rPr>
                        <a:t>0</a:t>
                      </a:r>
                      <a:endParaRPr sz="700">
                        <a:solidFill>
                          <a:srgbClr val="666666"/>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lnSpc>
                          <a:spcPct val="80000"/>
                        </a:lnSpc>
                        <a:spcBef>
                          <a:spcPts val="0"/>
                        </a:spcBef>
                        <a:spcAft>
                          <a:spcPts val="0"/>
                        </a:spcAft>
                        <a:buNone/>
                      </a:pPr>
                      <a:r>
                        <a:rPr lang="en" sz="700">
                          <a:solidFill>
                            <a:srgbClr val="666666"/>
                          </a:solidFill>
                        </a:rPr>
                        <a:t>Pensions &amp; Annuities, Workers Comp, Health Insurance, Boston VETS</a:t>
                      </a:r>
                      <a:endParaRPr sz="700">
                        <a:solidFill>
                          <a:srgbClr val="66666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4" name="Google Shape;154;p23"/>
          <p:cNvSpPr txBox="1"/>
          <p:nvPr/>
        </p:nvSpPr>
        <p:spPr>
          <a:xfrm>
            <a:off x="419350" y="415025"/>
            <a:ext cx="8491500" cy="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595959"/>
                </a:solidFill>
              </a:rPr>
              <a:t>Feasibility Rankings					Departments with Positive Surplus in 2022</a:t>
            </a:r>
            <a:endParaRPr sz="1300">
              <a:solidFill>
                <a:srgbClr val="595959"/>
              </a:solidFill>
            </a:endParaRPr>
          </a:p>
        </p:txBody>
      </p:sp>
      <p:sp>
        <p:nvSpPr>
          <p:cNvPr id="155" name="Google Shape;155;p23"/>
          <p:cNvSpPr/>
          <p:nvPr/>
        </p:nvSpPr>
        <p:spPr>
          <a:xfrm>
            <a:off x="6699350" y="667325"/>
            <a:ext cx="51300" cy="51000"/>
          </a:xfrm>
          <a:prstGeom prst="ellipse">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23"/>
          <p:cNvSpPr/>
          <p:nvPr/>
        </p:nvSpPr>
        <p:spPr>
          <a:xfrm>
            <a:off x="5755100" y="1069450"/>
            <a:ext cx="51300" cy="51000"/>
          </a:xfrm>
          <a:prstGeom prst="ellipse">
            <a:avLst/>
          </a:prstGeom>
          <a:solidFill>
            <a:srgbClr val="66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7" name="Google Shape;157;p23"/>
          <p:cNvPicPr preferRelativeResize="0"/>
          <p:nvPr/>
        </p:nvPicPr>
        <p:blipFill rotWithShape="1">
          <a:blip r:embed="rId3">
            <a:alphaModFix/>
          </a:blip>
          <a:srcRect b="1777" l="0" r="0" t="5620"/>
          <a:stretch/>
        </p:blipFill>
        <p:spPr>
          <a:xfrm>
            <a:off x="2704989" y="667326"/>
            <a:ext cx="6151521" cy="4475349"/>
          </a:xfrm>
          <a:prstGeom prst="rect">
            <a:avLst/>
          </a:prstGeom>
          <a:noFill/>
          <a:ln>
            <a:noFill/>
          </a:ln>
        </p:spPr>
      </p:pic>
      <p:cxnSp>
        <p:nvCxnSpPr>
          <p:cNvPr id="158" name="Google Shape;158;p23"/>
          <p:cNvCxnSpPr/>
          <p:nvPr/>
        </p:nvCxnSpPr>
        <p:spPr>
          <a:xfrm>
            <a:off x="2788900" y="1682500"/>
            <a:ext cx="5933700" cy="15000"/>
          </a:xfrm>
          <a:prstGeom prst="straightConnector1">
            <a:avLst/>
          </a:prstGeom>
          <a:noFill/>
          <a:ln cap="flat" cmpd="sng" w="9525">
            <a:solidFill>
              <a:srgbClr val="B7B7B7"/>
            </a:solidFill>
            <a:prstDash val="solid"/>
            <a:round/>
            <a:headEnd len="med" w="med" type="none"/>
            <a:tailEnd len="med" w="med" type="none"/>
          </a:ln>
        </p:spPr>
      </p:cxnSp>
      <p:cxnSp>
        <p:nvCxnSpPr>
          <p:cNvPr id="159" name="Google Shape;159;p23"/>
          <p:cNvCxnSpPr/>
          <p:nvPr/>
        </p:nvCxnSpPr>
        <p:spPr>
          <a:xfrm>
            <a:off x="2788900" y="2661675"/>
            <a:ext cx="5933700" cy="15000"/>
          </a:xfrm>
          <a:prstGeom prst="straightConnector1">
            <a:avLst/>
          </a:prstGeom>
          <a:noFill/>
          <a:ln cap="flat" cmpd="sng" w="9525">
            <a:solidFill>
              <a:srgbClr val="B7B7B7"/>
            </a:solidFill>
            <a:prstDash val="solid"/>
            <a:round/>
            <a:headEnd len="med" w="med" type="none"/>
            <a:tailEnd len="med" w="med" type="none"/>
          </a:ln>
        </p:spPr>
      </p:cxnSp>
      <p:cxnSp>
        <p:nvCxnSpPr>
          <p:cNvPr id="160" name="Google Shape;160;p23"/>
          <p:cNvCxnSpPr/>
          <p:nvPr/>
        </p:nvCxnSpPr>
        <p:spPr>
          <a:xfrm>
            <a:off x="2813900" y="3941950"/>
            <a:ext cx="5933700" cy="15000"/>
          </a:xfrm>
          <a:prstGeom prst="straightConnector1">
            <a:avLst/>
          </a:prstGeom>
          <a:noFill/>
          <a:ln cap="flat" cmpd="sng" w="9525">
            <a:solidFill>
              <a:srgbClr val="B7B7B7"/>
            </a:solidFill>
            <a:prstDash val="solid"/>
            <a:round/>
            <a:headEnd len="med" w="med" type="none"/>
            <a:tailEnd len="med" w="med" type="none"/>
          </a:ln>
        </p:spPr>
      </p:cxnSp>
      <p:sp>
        <p:nvSpPr>
          <p:cNvPr id="161" name="Google Shape;161;p23"/>
          <p:cNvSpPr txBox="1"/>
          <p:nvPr/>
        </p:nvSpPr>
        <p:spPr>
          <a:xfrm>
            <a:off x="6218950" y="2661675"/>
            <a:ext cx="2691900" cy="134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rPr>
              <a:t>These top 10 departments of interest were identified by selecting the departments with the </a:t>
            </a:r>
            <a:r>
              <a:rPr lang="en" u="sng">
                <a:solidFill>
                  <a:schemeClr val="dk2"/>
                </a:solidFill>
              </a:rPr>
              <a:t>highest feasibility rankings</a:t>
            </a:r>
            <a:r>
              <a:rPr lang="en">
                <a:solidFill>
                  <a:schemeClr val="dk2"/>
                </a:solidFill>
              </a:rPr>
              <a:t> and </a:t>
            </a:r>
            <a:r>
              <a:rPr lang="en" u="sng">
                <a:solidFill>
                  <a:schemeClr val="dk2"/>
                </a:solidFill>
              </a:rPr>
              <a:t>most surplus in 2022. </a:t>
            </a:r>
            <a:endParaRPr u="sng">
              <a:solidFill>
                <a:schemeClr val="dk2"/>
              </a:solidFill>
            </a:endParaRPr>
          </a:p>
        </p:txBody>
      </p:sp>
      <p:sp>
        <p:nvSpPr>
          <p:cNvPr id="162" name="Google Shape;162;p23"/>
          <p:cNvSpPr txBox="1"/>
          <p:nvPr/>
        </p:nvSpPr>
        <p:spPr>
          <a:xfrm>
            <a:off x="419350" y="0"/>
            <a:ext cx="8491500" cy="55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dk2"/>
                </a:solidFill>
                <a:latin typeface="Raleway"/>
                <a:ea typeface="Raleway"/>
                <a:cs typeface="Raleway"/>
                <a:sym typeface="Raleway"/>
              </a:rPr>
              <a:t>Selecting Departments of Feasibility</a:t>
            </a:r>
            <a:endParaRPr b="1" sz="2300">
              <a:solidFill>
                <a:schemeClr val="dk2"/>
              </a:solidFill>
              <a:latin typeface="Raleway"/>
              <a:ea typeface="Raleway"/>
              <a:cs typeface="Raleway"/>
              <a:sym typeface="Raleway"/>
            </a:endParaRPr>
          </a:p>
        </p:txBody>
      </p:sp>
      <p:pic>
        <p:nvPicPr>
          <p:cNvPr descr="Red to White Gradient Background ..." id="163" name="Google Shape;163;p23"/>
          <p:cNvPicPr preferRelativeResize="0"/>
          <p:nvPr/>
        </p:nvPicPr>
        <p:blipFill rotWithShape="1">
          <a:blip r:embed="rId4">
            <a:alphaModFix/>
          </a:blip>
          <a:srcRect b="37233" l="93703" r="0" t="0"/>
          <a:stretch/>
        </p:blipFill>
        <p:spPr>
          <a:xfrm rot="5400000">
            <a:off x="7389475" y="3207100"/>
            <a:ext cx="134950" cy="2254900"/>
          </a:xfrm>
          <a:prstGeom prst="rect">
            <a:avLst/>
          </a:prstGeom>
          <a:noFill/>
          <a:ln>
            <a:noFill/>
          </a:ln>
        </p:spPr>
      </p:pic>
      <p:sp>
        <p:nvSpPr>
          <p:cNvPr id="164" name="Google Shape;164;p23"/>
          <p:cNvSpPr txBox="1"/>
          <p:nvPr/>
        </p:nvSpPr>
        <p:spPr>
          <a:xfrm>
            <a:off x="6348900" y="4324775"/>
            <a:ext cx="2254800" cy="1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0				    9</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Budget Transfer Feasibility</a:t>
            </a:r>
            <a:endParaRPr sz="13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806725" y="0"/>
            <a:ext cx="7688700" cy="535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Underutilization in Top Departments </a:t>
            </a:r>
            <a:endParaRPr/>
          </a:p>
        </p:txBody>
      </p:sp>
      <p:sp>
        <p:nvSpPr>
          <p:cNvPr id="170" name="Google Shape;170;p24"/>
          <p:cNvSpPr txBox="1"/>
          <p:nvPr>
            <p:ph idx="1" type="body"/>
          </p:nvPr>
        </p:nvSpPr>
        <p:spPr>
          <a:xfrm>
            <a:off x="5240350" y="643225"/>
            <a:ext cx="3981600" cy="432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Total </a:t>
            </a:r>
            <a:r>
              <a:rPr lang="en" u="sng"/>
              <a:t>2022</a:t>
            </a:r>
            <a:r>
              <a:rPr lang="en"/>
              <a:t> Surplus in Top Departments:  </a:t>
            </a:r>
            <a:r>
              <a:rPr b="1" lang="en" u="sng"/>
              <a:t>$9.4M</a:t>
            </a:r>
            <a:endParaRPr b="1" u="sng"/>
          </a:p>
          <a:p>
            <a:pPr indent="0" lvl="0" marL="0" rtl="0" algn="l">
              <a:spcBef>
                <a:spcPts val="1200"/>
              </a:spcBef>
              <a:spcAft>
                <a:spcPts val="0"/>
              </a:spcAft>
              <a:buNone/>
            </a:pPr>
            <a:r>
              <a:rPr lang="en"/>
              <a:t>Charts for each department, departments ordered by </a:t>
            </a:r>
            <a:r>
              <a:rPr i="1" lang="en"/>
              <a:t>2022 surplus.</a:t>
            </a:r>
            <a:r>
              <a:rPr lang="en"/>
              <a:t> </a:t>
            </a:r>
            <a:endParaRPr/>
          </a:p>
          <a:p>
            <a:pPr indent="-311150" lvl="0" marL="457200" rtl="0" algn="l">
              <a:spcBef>
                <a:spcPts val="1200"/>
              </a:spcBef>
              <a:spcAft>
                <a:spcPts val="0"/>
              </a:spcAft>
              <a:buSzPts val="1300"/>
              <a:buAutoNum type="alphaLcPeriod"/>
            </a:pPr>
            <a:r>
              <a:rPr lang="en"/>
              <a:t>Underutilization analysis</a:t>
            </a:r>
            <a:endParaRPr/>
          </a:p>
          <a:p>
            <a:pPr indent="-298450" lvl="1" marL="914400" rtl="0" algn="l">
              <a:spcBef>
                <a:spcPts val="0"/>
              </a:spcBef>
              <a:spcAft>
                <a:spcPts val="0"/>
              </a:spcAft>
              <a:buSzPts val="1100"/>
              <a:buAutoNum type="romanLcPeriod"/>
            </a:pPr>
            <a:r>
              <a:rPr b="1" lang="en" u="sng"/>
              <a:t>Yearly</a:t>
            </a:r>
            <a:r>
              <a:rPr lang="en"/>
              <a:t> (2018-2022) Surplus by Program</a:t>
            </a:r>
            <a:endParaRPr/>
          </a:p>
          <a:p>
            <a:pPr indent="-298450" lvl="1" marL="914400" rtl="0" algn="l">
              <a:spcBef>
                <a:spcPts val="0"/>
              </a:spcBef>
              <a:spcAft>
                <a:spcPts val="0"/>
              </a:spcAft>
              <a:buSzPts val="1100"/>
              <a:buAutoNum type="romanLcPeriod"/>
            </a:pPr>
            <a:r>
              <a:rPr lang="en"/>
              <a:t>Personnel vs. Non Personnel </a:t>
            </a:r>
            <a:r>
              <a:rPr b="1" lang="en" u="sng"/>
              <a:t>Average</a:t>
            </a:r>
            <a:r>
              <a:rPr lang="en"/>
              <a:t> (2018-2022) Surplus by Program</a:t>
            </a:r>
            <a:endParaRPr/>
          </a:p>
          <a:p>
            <a:pPr indent="-298450" lvl="1" marL="914400" rtl="0" algn="l">
              <a:spcBef>
                <a:spcPts val="0"/>
              </a:spcBef>
              <a:spcAft>
                <a:spcPts val="0"/>
              </a:spcAft>
              <a:buSzPts val="1100"/>
              <a:buAutoNum type="romanLcPeriod"/>
            </a:pPr>
            <a:r>
              <a:rPr lang="en"/>
              <a:t>Personnel vs. Non Personnel </a:t>
            </a:r>
            <a:r>
              <a:rPr b="1" lang="en" u="sng"/>
              <a:t>2022</a:t>
            </a:r>
            <a:r>
              <a:rPr lang="en"/>
              <a:t> Surplus by Program</a:t>
            </a:r>
            <a:endParaRPr/>
          </a:p>
          <a:p>
            <a:pPr indent="-311150" lvl="0" marL="457200" rtl="0" algn="l">
              <a:spcBef>
                <a:spcPts val="1000"/>
              </a:spcBef>
              <a:spcAft>
                <a:spcPts val="0"/>
              </a:spcAft>
              <a:buSzPts val="1300"/>
              <a:buAutoNum type="alphaLcPeriod"/>
            </a:pPr>
            <a:r>
              <a:rPr lang="en"/>
              <a:t>Budget vs. Spending analysis</a:t>
            </a:r>
            <a:endParaRPr/>
          </a:p>
          <a:p>
            <a:pPr indent="-298450" lvl="1" marL="914400" rtl="0" algn="l">
              <a:spcBef>
                <a:spcPts val="0"/>
              </a:spcBef>
              <a:spcAft>
                <a:spcPts val="0"/>
              </a:spcAft>
              <a:buSzPts val="1100"/>
              <a:buAutoNum type="romanLcPeriod"/>
            </a:pPr>
            <a:r>
              <a:rPr lang="en"/>
              <a:t>Personnel vs. Non Personnel </a:t>
            </a:r>
            <a:r>
              <a:rPr b="1" lang="en" u="sng"/>
              <a:t>Yearly</a:t>
            </a:r>
            <a:r>
              <a:rPr lang="en"/>
              <a:t> (2018-2022) Budget vs. Spending by Program</a:t>
            </a:r>
            <a:endParaRPr/>
          </a:p>
          <a:p>
            <a:pPr indent="-298450" lvl="1" marL="914400" rtl="0" algn="l">
              <a:spcBef>
                <a:spcPts val="0"/>
              </a:spcBef>
              <a:spcAft>
                <a:spcPts val="0"/>
              </a:spcAft>
              <a:buSzPts val="1100"/>
              <a:buAutoNum type="romanLcPeriod"/>
            </a:pPr>
            <a:r>
              <a:rPr lang="en"/>
              <a:t>Personnel vs. Non Personnel </a:t>
            </a:r>
            <a:r>
              <a:rPr b="1" lang="en" u="sng"/>
              <a:t>Average </a:t>
            </a:r>
            <a:r>
              <a:rPr lang="en"/>
              <a:t> (2018-2022) Budget vs. Spending by Program</a:t>
            </a:r>
            <a:endParaRPr/>
          </a:p>
          <a:p>
            <a:pPr indent="-298450" lvl="1" marL="914400" rtl="0" algn="l">
              <a:spcBef>
                <a:spcPts val="0"/>
              </a:spcBef>
              <a:spcAft>
                <a:spcPts val="0"/>
              </a:spcAft>
              <a:buSzPts val="1100"/>
              <a:buAutoNum type="romanLcPeriod"/>
            </a:pPr>
            <a:r>
              <a:rPr lang="en"/>
              <a:t>Personnel vs. Non Personnel </a:t>
            </a:r>
            <a:r>
              <a:rPr b="1" lang="en" u="sng"/>
              <a:t>2022</a:t>
            </a:r>
            <a:r>
              <a:rPr lang="en"/>
              <a:t> Budget vs. Spending by Program</a:t>
            </a:r>
            <a:endParaRPr/>
          </a:p>
        </p:txBody>
      </p:sp>
      <p:pic>
        <p:nvPicPr>
          <p:cNvPr id="171" name="Google Shape;171;p24"/>
          <p:cNvPicPr preferRelativeResize="0"/>
          <p:nvPr/>
        </p:nvPicPr>
        <p:blipFill>
          <a:blip r:embed="rId3">
            <a:alphaModFix/>
          </a:blip>
          <a:stretch>
            <a:fillRect/>
          </a:stretch>
        </p:blipFill>
        <p:spPr>
          <a:xfrm>
            <a:off x="176875" y="480537"/>
            <a:ext cx="5124486" cy="46522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311700" y="-125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40"/>
              <a:t>1</a:t>
            </a:r>
            <a:r>
              <a:rPr lang="en" sz="1840"/>
              <a:t>a. Boston Center for Youth &amp; Families</a:t>
            </a:r>
            <a:endParaRPr sz="1840"/>
          </a:p>
          <a:p>
            <a:pPr indent="0" lvl="0" marL="0" rtl="0" algn="ctr">
              <a:spcBef>
                <a:spcPts val="0"/>
              </a:spcBef>
              <a:spcAft>
                <a:spcPts val="0"/>
              </a:spcAft>
              <a:buSzPts val="990"/>
              <a:buNone/>
            </a:pPr>
            <a:r>
              <a:rPr lang="en" sz="1440"/>
              <a:t>Underutilization Analysis</a:t>
            </a:r>
            <a:endParaRPr sz="1440"/>
          </a:p>
        </p:txBody>
      </p:sp>
      <p:pic>
        <p:nvPicPr>
          <p:cNvPr id="177" name="Google Shape;177;p25"/>
          <p:cNvPicPr preferRelativeResize="0"/>
          <p:nvPr/>
        </p:nvPicPr>
        <p:blipFill rotWithShape="1">
          <a:blip r:embed="rId3">
            <a:alphaModFix/>
          </a:blip>
          <a:srcRect b="0" l="0" r="0" t="0"/>
          <a:stretch/>
        </p:blipFill>
        <p:spPr>
          <a:xfrm>
            <a:off x="0" y="446975"/>
            <a:ext cx="5076642" cy="4696524"/>
          </a:xfrm>
          <a:prstGeom prst="rect">
            <a:avLst/>
          </a:prstGeom>
          <a:noFill/>
          <a:ln>
            <a:noFill/>
          </a:ln>
        </p:spPr>
      </p:pic>
      <p:sp>
        <p:nvSpPr>
          <p:cNvPr id="178" name="Google Shape;178;p25"/>
          <p:cNvSpPr txBox="1"/>
          <p:nvPr/>
        </p:nvSpPr>
        <p:spPr>
          <a:xfrm>
            <a:off x="4957200" y="1246875"/>
            <a:ext cx="3959700" cy="2213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Total Surplus in 2022: 		 	</a:t>
            </a:r>
            <a:r>
              <a:rPr b="1" lang="en" u="sng">
                <a:solidFill>
                  <a:schemeClr val="accent1"/>
                </a:solidFill>
                <a:latin typeface="Lato"/>
                <a:ea typeface="Lato"/>
                <a:cs typeface="Lato"/>
                <a:sym typeface="Lato"/>
              </a:rPr>
              <a:t>$3.4M</a:t>
            </a:r>
            <a:endParaRPr b="1" u="sng">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Personnel Surplus: 			  $2.5M</a:t>
            </a:r>
            <a:endParaRPr sz="1200">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Non Personnel Surplus:	                 $882K</a:t>
            </a:r>
            <a:endParaRPr sz="1200">
              <a:solidFill>
                <a:schemeClr val="accent1"/>
              </a:solidFill>
              <a:latin typeface="Lato"/>
              <a:ea typeface="Lato"/>
              <a:cs typeface="Lato"/>
              <a:sym typeface="Lato"/>
            </a:endParaRPr>
          </a:p>
          <a:p>
            <a:pPr indent="-317500" lvl="0" marL="457200" rtl="0" algn="l">
              <a:lnSpc>
                <a:spcPct val="150000"/>
              </a:lnSpc>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Top programs with surplus in 2022:</a:t>
            </a:r>
            <a:endParaRPr>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Sports &amp; Fitness:			 $1.5M</a:t>
            </a:r>
            <a:endParaRPr sz="1200">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Youth &amp; Family Services:		$893K</a:t>
            </a:r>
            <a:endParaRPr sz="1200">
              <a:solidFill>
                <a:schemeClr val="accent1"/>
              </a:solidFill>
              <a:latin typeface="Lato"/>
              <a:ea typeface="Lato"/>
              <a:cs typeface="Lato"/>
              <a:sym typeface="Lato"/>
            </a:endParaRPr>
          </a:p>
          <a:p>
            <a:pPr indent="0" lvl="0" marL="0" rtl="0" algn="l">
              <a:lnSpc>
                <a:spcPct val="150000"/>
              </a:lnSpc>
              <a:spcBef>
                <a:spcPts val="0"/>
              </a:spcBef>
              <a:spcAft>
                <a:spcPts val="0"/>
              </a:spcAft>
              <a:buNone/>
            </a:pPr>
            <a:r>
              <a:t/>
            </a:r>
            <a:endParaRPr sz="1300">
              <a:solidFill>
                <a:schemeClr val="accent1"/>
              </a:solidFill>
              <a:latin typeface="Lato"/>
              <a:ea typeface="Lato"/>
              <a:cs typeface="Lato"/>
              <a:sym typeface="Lato"/>
            </a:endParaRPr>
          </a:p>
          <a:p>
            <a:pPr indent="0" lvl="0" marL="0" rtl="0" algn="l">
              <a:lnSpc>
                <a:spcPct val="150000"/>
              </a:lnSpc>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nvSpPr>
        <p:spPr>
          <a:xfrm>
            <a:off x="4975550" y="721950"/>
            <a:ext cx="4044300" cy="448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Char char="●"/>
            </a:pPr>
            <a:r>
              <a:rPr b="1" lang="en">
                <a:solidFill>
                  <a:schemeClr val="accent1"/>
                </a:solidFill>
                <a:latin typeface="Lato"/>
                <a:ea typeface="Lato"/>
                <a:cs typeface="Lato"/>
                <a:sym typeface="Lato"/>
              </a:rPr>
              <a:t>Personnel spending is significantly higher </a:t>
            </a:r>
            <a:r>
              <a:rPr lang="en">
                <a:solidFill>
                  <a:schemeClr val="accent1"/>
                </a:solidFill>
                <a:latin typeface="Lato"/>
                <a:ea typeface="Lato"/>
                <a:cs typeface="Lato"/>
                <a:sym typeface="Lato"/>
              </a:rPr>
              <a:t>than non personnel.</a:t>
            </a:r>
            <a:endParaRPr>
              <a:solidFill>
                <a:schemeClr val="accent1"/>
              </a:solidFill>
              <a:latin typeface="Lato"/>
              <a:ea typeface="Lato"/>
              <a:cs typeface="Lato"/>
              <a:sym typeface="Lato"/>
            </a:endParaRPr>
          </a:p>
          <a:p>
            <a:pPr indent="-317500" lvl="0" marL="457200" rtl="0" algn="l">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Spending is less than budget for both categories in 2022.</a:t>
            </a:r>
            <a:endParaRPr>
              <a:solidFill>
                <a:schemeClr val="accent1"/>
              </a:solidFill>
              <a:latin typeface="Lato"/>
              <a:ea typeface="Lato"/>
              <a:cs typeface="Lato"/>
              <a:sym typeface="Lato"/>
            </a:endParaRPr>
          </a:p>
          <a:p>
            <a:pPr indent="-317500" lvl="0" marL="457200" rtl="0" algn="l">
              <a:spcBef>
                <a:spcPts val="1000"/>
              </a:spcBef>
              <a:spcAft>
                <a:spcPts val="0"/>
              </a:spcAft>
              <a:buClr>
                <a:schemeClr val="accent1"/>
              </a:buClr>
              <a:buSzPts val="1400"/>
              <a:buChar char="●"/>
            </a:pPr>
            <a:r>
              <a:rPr lang="en">
                <a:solidFill>
                  <a:schemeClr val="accent1"/>
                </a:solidFill>
                <a:latin typeface="Lato"/>
                <a:ea typeface="Lato"/>
                <a:cs typeface="Lato"/>
                <a:sym typeface="Lato"/>
              </a:rPr>
              <a:t>The Administration &amp; Policy program has the highest spending at around $16.6M on </a:t>
            </a:r>
            <a:r>
              <a:rPr b="1" lang="en" u="sng">
                <a:solidFill>
                  <a:schemeClr val="accent1"/>
                </a:solidFill>
                <a:latin typeface="Lato"/>
                <a:ea typeface="Lato"/>
                <a:cs typeface="Lato"/>
                <a:sym typeface="Lato"/>
              </a:rPr>
              <a:t>average</a:t>
            </a:r>
            <a:r>
              <a:rPr lang="en">
                <a:solidFill>
                  <a:schemeClr val="accent1"/>
                </a:solidFill>
                <a:latin typeface="Lato"/>
                <a:ea typeface="Lato"/>
                <a:cs typeface="Lato"/>
                <a:sym typeface="Lato"/>
              </a:rPr>
              <a:t> and around $15.7M in 2022</a:t>
            </a:r>
            <a:r>
              <a:rPr lang="en">
                <a:solidFill>
                  <a:schemeClr val="accent1"/>
                </a:solidFill>
                <a:latin typeface="Lato"/>
                <a:ea typeface="Lato"/>
                <a:cs typeface="Lato"/>
                <a:sym typeface="Lato"/>
              </a:rPr>
              <a:t>.  </a:t>
            </a:r>
            <a:endParaRPr>
              <a:solidFill>
                <a:schemeClr val="accent1"/>
              </a:solidFill>
              <a:latin typeface="Lato"/>
              <a:ea typeface="Lato"/>
              <a:cs typeface="Lato"/>
              <a:sym typeface="Lato"/>
            </a:endParaRPr>
          </a:p>
          <a:p>
            <a:pPr indent="-317500" lvl="0" marL="457200" rtl="0" algn="l">
              <a:spcBef>
                <a:spcPts val="1000"/>
              </a:spcBef>
              <a:spcAft>
                <a:spcPts val="1000"/>
              </a:spcAft>
              <a:buClr>
                <a:schemeClr val="accent1"/>
              </a:buClr>
              <a:buSzPts val="1400"/>
              <a:buFont typeface="Lato"/>
              <a:buChar char="●"/>
            </a:pPr>
            <a:r>
              <a:rPr lang="en">
                <a:solidFill>
                  <a:schemeClr val="accent1"/>
                </a:solidFill>
                <a:latin typeface="Lato"/>
                <a:ea typeface="Lato"/>
                <a:cs typeface="Lato"/>
                <a:sym typeface="Lato"/>
              </a:rPr>
              <a:t>The Administration &amp; Policy program also has the highest proportion of non personnel spending as compared to other programs in this department. </a:t>
            </a:r>
            <a:endParaRPr>
              <a:solidFill>
                <a:schemeClr val="accent1"/>
              </a:solidFill>
              <a:latin typeface="Lato"/>
              <a:ea typeface="Lato"/>
              <a:cs typeface="Lato"/>
              <a:sym typeface="Lato"/>
            </a:endParaRPr>
          </a:p>
        </p:txBody>
      </p:sp>
      <p:sp>
        <p:nvSpPr>
          <p:cNvPr id="184" name="Google Shape;184;p26"/>
          <p:cNvSpPr txBox="1"/>
          <p:nvPr>
            <p:ph type="title"/>
          </p:nvPr>
        </p:nvSpPr>
        <p:spPr>
          <a:xfrm>
            <a:off x="311700" y="-125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40"/>
              <a:t>1</a:t>
            </a:r>
            <a:r>
              <a:rPr lang="en" sz="1840"/>
              <a:t>b. Boston Center for Youth &amp; Families</a:t>
            </a:r>
            <a:endParaRPr sz="1840"/>
          </a:p>
          <a:p>
            <a:pPr indent="0" lvl="0" marL="0" rtl="0" algn="ctr">
              <a:spcBef>
                <a:spcPts val="0"/>
              </a:spcBef>
              <a:spcAft>
                <a:spcPts val="0"/>
              </a:spcAft>
              <a:buSzPts val="990"/>
              <a:buNone/>
            </a:pPr>
            <a:r>
              <a:rPr lang="en" sz="1440"/>
              <a:t>Budget vs. Spending</a:t>
            </a:r>
            <a:r>
              <a:rPr lang="en" sz="1440"/>
              <a:t> Analysis</a:t>
            </a:r>
            <a:endParaRPr sz="1440"/>
          </a:p>
        </p:txBody>
      </p:sp>
      <p:pic>
        <p:nvPicPr>
          <p:cNvPr id="185" name="Google Shape;185;p26"/>
          <p:cNvPicPr preferRelativeResize="0"/>
          <p:nvPr/>
        </p:nvPicPr>
        <p:blipFill>
          <a:blip r:embed="rId3">
            <a:alphaModFix/>
          </a:blip>
          <a:stretch>
            <a:fillRect/>
          </a:stretch>
        </p:blipFill>
        <p:spPr>
          <a:xfrm>
            <a:off x="0" y="511075"/>
            <a:ext cx="4975555" cy="46324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311700" y="-125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40"/>
              <a:t>2</a:t>
            </a:r>
            <a:r>
              <a:rPr lang="en" sz="1840"/>
              <a:t>a. Office of Human Services</a:t>
            </a:r>
            <a:endParaRPr sz="1840"/>
          </a:p>
          <a:p>
            <a:pPr indent="0" lvl="0" marL="0" rtl="0" algn="ctr">
              <a:spcBef>
                <a:spcPts val="0"/>
              </a:spcBef>
              <a:spcAft>
                <a:spcPts val="0"/>
              </a:spcAft>
              <a:buSzPts val="990"/>
              <a:buNone/>
            </a:pPr>
            <a:r>
              <a:rPr lang="en" sz="1440"/>
              <a:t>Underutilization Analysis</a:t>
            </a:r>
            <a:endParaRPr sz="1440"/>
          </a:p>
        </p:txBody>
      </p:sp>
      <p:sp>
        <p:nvSpPr>
          <p:cNvPr id="191" name="Google Shape;191;p27"/>
          <p:cNvSpPr txBox="1"/>
          <p:nvPr/>
        </p:nvSpPr>
        <p:spPr>
          <a:xfrm>
            <a:off x="4957200" y="1246875"/>
            <a:ext cx="3959700" cy="2213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Total Surplus in 2022: 		 	    </a:t>
            </a:r>
            <a:r>
              <a:rPr b="1" lang="en" u="sng">
                <a:solidFill>
                  <a:schemeClr val="accent1"/>
                </a:solidFill>
                <a:latin typeface="Lato"/>
                <a:ea typeface="Lato"/>
                <a:cs typeface="Lato"/>
                <a:sym typeface="Lato"/>
              </a:rPr>
              <a:t>$2M</a:t>
            </a:r>
            <a:endParaRPr b="1" u="sng">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Personnel Surplus: 			  $310K</a:t>
            </a:r>
            <a:endParaRPr sz="1200">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Non Personnel Surplus:	                  $1.7M</a:t>
            </a:r>
            <a:endParaRPr sz="1200">
              <a:solidFill>
                <a:schemeClr val="accent1"/>
              </a:solidFill>
              <a:latin typeface="Lato"/>
              <a:ea typeface="Lato"/>
              <a:cs typeface="Lato"/>
              <a:sym typeface="Lato"/>
            </a:endParaRPr>
          </a:p>
          <a:p>
            <a:pPr indent="-317500" lvl="0" marL="457200" rtl="0" algn="l">
              <a:lnSpc>
                <a:spcPct val="150000"/>
              </a:lnSpc>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Top programs with surplus in 2022:</a:t>
            </a:r>
            <a:endParaRPr>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Human Services Office:		  $1.6M</a:t>
            </a:r>
            <a:endParaRPr sz="1200">
              <a:solidFill>
                <a:schemeClr val="accent1"/>
              </a:solidFill>
              <a:latin typeface="Lato"/>
              <a:ea typeface="Lato"/>
              <a:cs typeface="Lato"/>
              <a:sym typeface="Lato"/>
            </a:endParaRPr>
          </a:p>
          <a:p>
            <a:pPr indent="0" lvl="0" marL="0" rtl="0" algn="l">
              <a:lnSpc>
                <a:spcPct val="150000"/>
              </a:lnSpc>
              <a:spcBef>
                <a:spcPts val="0"/>
              </a:spcBef>
              <a:spcAft>
                <a:spcPts val="0"/>
              </a:spcAft>
              <a:buNone/>
            </a:pPr>
            <a:r>
              <a:t/>
            </a:r>
            <a:endParaRPr sz="1300">
              <a:solidFill>
                <a:schemeClr val="accent1"/>
              </a:solidFill>
              <a:latin typeface="Lato"/>
              <a:ea typeface="Lato"/>
              <a:cs typeface="Lato"/>
              <a:sym typeface="Lato"/>
            </a:endParaRPr>
          </a:p>
          <a:p>
            <a:pPr indent="0" lvl="0" marL="0" rtl="0" algn="l">
              <a:lnSpc>
                <a:spcPct val="150000"/>
              </a:lnSpc>
              <a:spcBef>
                <a:spcPts val="0"/>
              </a:spcBef>
              <a:spcAft>
                <a:spcPts val="0"/>
              </a:spcAft>
              <a:buNone/>
            </a:pPr>
            <a:r>
              <a:t/>
            </a:r>
            <a:endParaRPr sz="1300">
              <a:solidFill>
                <a:schemeClr val="accent1"/>
              </a:solidFill>
              <a:latin typeface="Lato"/>
              <a:ea typeface="Lato"/>
              <a:cs typeface="Lato"/>
              <a:sym typeface="Lato"/>
            </a:endParaRPr>
          </a:p>
        </p:txBody>
      </p:sp>
      <p:pic>
        <p:nvPicPr>
          <p:cNvPr id="192" name="Google Shape;192;p27"/>
          <p:cNvPicPr preferRelativeResize="0"/>
          <p:nvPr/>
        </p:nvPicPr>
        <p:blipFill rotWithShape="1">
          <a:blip r:embed="rId3">
            <a:alphaModFix/>
          </a:blip>
          <a:srcRect b="1625" l="0" r="0" t="1625"/>
          <a:stretch/>
        </p:blipFill>
        <p:spPr>
          <a:xfrm>
            <a:off x="0" y="509375"/>
            <a:ext cx="5097328" cy="45192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nvSpPr>
        <p:spPr>
          <a:xfrm>
            <a:off x="4999950" y="721950"/>
            <a:ext cx="4143900" cy="448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Char char="●"/>
            </a:pPr>
            <a:r>
              <a:rPr b="1" lang="en">
                <a:solidFill>
                  <a:schemeClr val="accent1"/>
                </a:solidFill>
                <a:latin typeface="Lato"/>
                <a:ea typeface="Lato"/>
                <a:cs typeface="Lato"/>
                <a:sym typeface="Lato"/>
              </a:rPr>
              <a:t>Non personnel spending is higher </a:t>
            </a:r>
            <a:r>
              <a:rPr lang="en">
                <a:solidFill>
                  <a:schemeClr val="accent1"/>
                </a:solidFill>
                <a:latin typeface="Lato"/>
                <a:ea typeface="Lato"/>
                <a:cs typeface="Lato"/>
                <a:sym typeface="Lato"/>
              </a:rPr>
              <a:t>than personnel spending.</a:t>
            </a:r>
            <a:endParaRPr>
              <a:solidFill>
                <a:schemeClr val="accent1"/>
              </a:solidFill>
              <a:latin typeface="Lato"/>
              <a:ea typeface="Lato"/>
              <a:cs typeface="Lato"/>
              <a:sym typeface="Lato"/>
            </a:endParaRPr>
          </a:p>
          <a:p>
            <a:pPr indent="-317500" lvl="0" marL="457200" rtl="0" algn="l">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Spending is less than the budget for both categories in 2022.</a:t>
            </a:r>
            <a:endParaRPr>
              <a:solidFill>
                <a:schemeClr val="accent1"/>
              </a:solidFill>
              <a:latin typeface="Lato"/>
              <a:ea typeface="Lato"/>
              <a:cs typeface="Lato"/>
              <a:sym typeface="Lato"/>
            </a:endParaRPr>
          </a:p>
          <a:p>
            <a:pPr indent="-317500" lvl="0" marL="457200" rtl="0" algn="l">
              <a:spcBef>
                <a:spcPts val="1000"/>
              </a:spcBef>
              <a:spcAft>
                <a:spcPts val="0"/>
              </a:spcAft>
              <a:buClr>
                <a:schemeClr val="accent1"/>
              </a:buClr>
              <a:buSzPts val="1400"/>
              <a:buChar char="●"/>
            </a:pPr>
            <a:r>
              <a:rPr lang="en">
                <a:solidFill>
                  <a:schemeClr val="accent1"/>
                </a:solidFill>
                <a:latin typeface="Lato"/>
                <a:ea typeface="Lato"/>
                <a:cs typeface="Lato"/>
                <a:sym typeface="Lato"/>
              </a:rPr>
              <a:t>The </a:t>
            </a:r>
            <a:r>
              <a:rPr b="1" lang="en">
                <a:solidFill>
                  <a:schemeClr val="accent1"/>
                </a:solidFill>
                <a:latin typeface="Lato"/>
                <a:ea typeface="Lato"/>
                <a:cs typeface="Lato"/>
                <a:sym typeface="Lato"/>
              </a:rPr>
              <a:t>Human Services Office </a:t>
            </a:r>
            <a:r>
              <a:rPr lang="en">
                <a:solidFill>
                  <a:schemeClr val="accent1"/>
                </a:solidFill>
                <a:latin typeface="Lato"/>
                <a:ea typeface="Lato"/>
                <a:cs typeface="Lato"/>
                <a:sym typeface="Lato"/>
              </a:rPr>
              <a:t>program has the highest spending at around $875K on </a:t>
            </a:r>
            <a:r>
              <a:rPr b="1" lang="en" u="sng">
                <a:solidFill>
                  <a:schemeClr val="accent1"/>
                </a:solidFill>
                <a:latin typeface="Lato"/>
                <a:ea typeface="Lato"/>
                <a:cs typeface="Lato"/>
                <a:sym typeface="Lato"/>
              </a:rPr>
              <a:t>average</a:t>
            </a:r>
            <a:r>
              <a:rPr lang="en">
                <a:solidFill>
                  <a:schemeClr val="accent1"/>
                </a:solidFill>
                <a:latin typeface="Lato"/>
                <a:ea typeface="Lato"/>
                <a:cs typeface="Lato"/>
                <a:sym typeface="Lato"/>
              </a:rPr>
              <a:t> and </a:t>
            </a:r>
            <a:r>
              <a:rPr lang="en">
                <a:solidFill>
                  <a:schemeClr val="accent1"/>
                </a:solidFill>
                <a:latin typeface="Lato"/>
                <a:ea typeface="Lato"/>
                <a:cs typeface="Lato"/>
                <a:sym typeface="Lato"/>
              </a:rPr>
              <a:t>$2.6M in</a:t>
            </a:r>
            <a:r>
              <a:rPr b="1" lang="en" u="sng">
                <a:solidFill>
                  <a:schemeClr val="accent1"/>
                </a:solidFill>
                <a:latin typeface="Lato"/>
                <a:ea typeface="Lato"/>
                <a:cs typeface="Lato"/>
                <a:sym typeface="Lato"/>
              </a:rPr>
              <a:t> 2022</a:t>
            </a:r>
            <a:r>
              <a:rPr lang="en">
                <a:solidFill>
                  <a:schemeClr val="accent1"/>
                </a:solidFill>
                <a:latin typeface="Lato"/>
                <a:ea typeface="Lato"/>
                <a:cs typeface="Lato"/>
                <a:sym typeface="Lato"/>
              </a:rPr>
              <a:t>. </a:t>
            </a:r>
            <a:endParaRPr>
              <a:solidFill>
                <a:schemeClr val="accent1"/>
              </a:solidFill>
              <a:latin typeface="Lato"/>
              <a:ea typeface="Lato"/>
              <a:cs typeface="Lato"/>
              <a:sym typeface="Lato"/>
            </a:endParaRPr>
          </a:p>
          <a:p>
            <a:pPr indent="-317500" lvl="0" marL="457200" rtl="0" algn="l">
              <a:spcBef>
                <a:spcPts val="1000"/>
              </a:spcBef>
              <a:spcAft>
                <a:spcPts val="1000"/>
              </a:spcAft>
              <a:buClr>
                <a:schemeClr val="accent1"/>
              </a:buClr>
              <a:buSzPts val="1400"/>
              <a:buFont typeface="Lato"/>
              <a:buChar char="●"/>
            </a:pPr>
            <a:r>
              <a:rPr lang="en">
                <a:solidFill>
                  <a:schemeClr val="accent1"/>
                </a:solidFill>
                <a:latin typeface="Lato"/>
                <a:ea typeface="Lato"/>
                <a:cs typeface="Lato"/>
                <a:sym typeface="Lato"/>
              </a:rPr>
              <a:t>The Human Services Office program and the Mayor’s Office of Food Access program both have a higher proportion of non personnel spending as compared to the Mayor’s Office of Community Safety. </a:t>
            </a:r>
            <a:endParaRPr>
              <a:solidFill>
                <a:schemeClr val="accent1"/>
              </a:solidFill>
              <a:latin typeface="Lato"/>
              <a:ea typeface="Lato"/>
              <a:cs typeface="Lato"/>
              <a:sym typeface="Lato"/>
            </a:endParaRPr>
          </a:p>
        </p:txBody>
      </p:sp>
      <p:sp>
        <p:nvSpPr>
          <p:cNvPr id="198" name="Google Shape;198;p28"/>
          <p:cNvSpPr txBox="1"/>
          <p:nvPr>
            <p:ph type="title"/>
          </p:nvPr>
        </p:nvSpPr>
        <p:spPr>
          <a:xfrm>
            <a:off x="311700" y="-125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40"/>
              <a:t>2</a:t>
            </a:r>
            <a:r>
              <a:rPr lang="en" sz="1840"/>
              <a:t>b. Office of Human Services</a:t>
            </a:r>
            <a:endParaRPr sz="1840"/>
          </a:p>
          <a:p>
            <a:pPr indent="0" lvl="0" marL="0" rtl="0" algn="ctr">
              <a:spcBef>
                <a:spcPts val="0"/>
              </a:spcBef>
              <a:spcAft>
                <a:spcPts val="0"/>
              </a:spcAft>
              <a:buSzPts val="990"/>
              <a:buNone/>
            </a:pPr>
            <a:r>
              <a:rPr lang="en" sz="1440"/>
              <a:t>Budget vs. Spending</a:t>
            </a:r>
            <a:r>
              <a:rPr lang="en" sz="1440"/>
              <a:t> Analysis</a:t>
            </a:r>
            <a:endParaRPr sz="1440"/>
          </a:p>
        </p:txBody>
      </p:sp>
      <p:pic>
        <p:nvPicPr>
          <p:cNvPr id="199" name="Google Shape;199;p28"/>
          <p:cNvPicPr preferRelativeResize="0"/>
          <p:nvPr/>
        </p:nvPicPr>
        <p:blipFill>
          <a:blip r:embed="rId3">
            <a:alphaModFix/>
          </a:blip>
          <a:stretch>
            <a:fillRect/>
          </a:stretch>
        </p:blipFill>
        <p:spPr>
          <a:xfrm>
            <a:off x="0" y="522125"/>
            <a:ext cx="4999938" cy="46213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311700" y="-125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40"/>
              <a:t>3</a:t>
            </a:r>
            <a:r>
              <a:rPr lang="en" sz="1840"/>
              <a:t>a. Office of Equity</a:t>
            </a:r>
            <a:endParaRPr sz="1840"/>
          </a:p>
          <a:p>
            <a:pPr indent="0" lvl="0" marL="0" rtl="0" algn="ctr">
              <a:spcBef>
                <a:spcPts val="0"/>
              </a:spcBef>
              <a:spcAft>
                <a:spcPts val="0"/>
              </a:spcAft>
              <a:buSzPts val="990"/>
              <a:buNone/>
            </a:pPr>
            <a:r>
              <a:rPr lang="en" sz="1440"/>
              <a:t>Underutilization Analysis</a:t>
            </a:r>
            <a:endParaRPr sz="1440"/>
          </a:p>
        </p:txBody>
      </p:sp>
      <p:pic>
        <p:nvPicPr>
          <p:cNvPr id="205" name="Google Shape;205;p29"/>
          <p:cNvPicPr preferRelativeResize="0"/>
          <p:nvPr/>
        </p:nvPicPr>
        <p:blipFill rotWithShape="1">
          <a:blip r:embed="rId3">
            <a:alphaModFix/>
          </a:blip>
          <a:srcRect b="1458" l="0" r="0" t="0"/>
          <a:stretch/>
        </p:blipFill>
        <p:spPr>
          <a:xfrm>
            <a:off x="0" y="446975"/>
            <a:ext cx="5147835" cy="4696525"/>
          </a:xfrm>
          <a:prstGeom prst="rect">
            <a:avLst/>
          </a:prstGeom>
          <a:noFill/>
          <a:ln>
            <a:noFill/>
          </a:ln>
        </p:spPr>
      </p:pic>
      <p:pic>
        <p:nvPicPr>
          <p:cNvPr id="206" name="Google Shape;206;p29"/>
          <p:cNvPicPr preferRelativeResize="0"/>
          <p:nvPr/>
        </p:nvPicPr>
        <p:blipFill rotWithShape="1">
          <a:blip r:embed="rId4">
            <a:alphaModFix/>
          </a:blip>
          <a:srcRect b="0" l="0" r="0" t="36628"/>
          <a:stretch/>
        </p:blipFill>
        <p:spPr>
          <a:xfrm>
            <a:off x="5772675" y="4143150"/>
            <a:ext cx="2442100" cy="820439"/>
          </a:xfrm>
          <a:prstGeom prst="rect">
            <a:avLst/>
          </a:prstGeom>
          <a:noFill/>
          <a:ln>
            <a:noFill/>
          </a:ln>
        </p:spPr>
      </p:pic>
      <p:pic>
        <p:nvPicPr>
          <p:cNvPr id="207" name="Google Shape;207;p29"/>
          <p:cNvPicPr preferRelativeResize="0"/>
          <p:nvPr/>
        </p:nvPicPr>
        <p:blipFill rotWithShape="1">
          <a:blip r:embed="rId4">
            <a:alphaModFix/>
          </a:blip>
          <a:srcRect b="90515" l="0" r="0" t="0"/>
          <a:stretch/>
        </p:blipFill>
        <p:spPr>
          <a:xfrm>
            <a:off x="5772675" y="4020350"/>
            <a:ext cx="2442100" cy="122800"/>
          </a:xfrm>
          <a:prstGeom prst="rect">
            <a:avLst/>
          </a:prstGeom>
          <a:noFill/>
          <a:ln>
            <a:noFill/>
          </a:ln>
        </p:spPr>
      </p:pic>
      <p:sp>
        <p:nvSpPr>
          <p:cNvPr id="208" name="Google Shape;208;p29"/>
          <p:cNvSpPr/>
          <p:nvPr/>
        </p:nvSpPr>
        <p:spPr>
          <a:xfrm>
            <a:off x="6888100" y="4143150"/>
            <a:ext cx="441000" cy="801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9" name="Google Shape;209;p29"/>
          <p:cNvSpPr txBox="1"/>
          <p:nvPr/>
        </p:nvSpPr>
        <p:spPr>
          <a:xfrm>
            <a:off x="5022850" y="506050"/>
            <a:ext cx="4171500" cy="3289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Total Surplus in 2022: 		 	</a:t>
            </a:r>
            <a:r>
              <a:rPr b="1" lang="en" u="sng">
                <a:solidFill>
                  <a:schemeClr val="accent1"/>
                </a:solidFill>
                <a:latin typeface="Lato"/>
                <a:ea typeface="Lato"/>
                <a:cs typeface="Lato"/>
                <a:sym typeface="Lato"/>
              </a:rPr>
              <a:t>$1.05M</a:t>
            </a:r>
            <a:endParaRPr b="1" u="sng">
              <a:solidFill>
                <a:schemeClr val="accent1"/>
              </a:solidFill>
              <a:latin typeface="Lato"/>
              <a:ea typeface="Lato"/>
              <a:cs typeface="Lato"/>
              <a:sym typeface="Lato"/>
            </a:endParaRPr>
          </a:p>
          <a:p>
            <a:pPr indent="-304800" lvl="0" marL="457200" rtl="0" algn="l">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The Equity and Inclusion program in the Office of Equity department </a:t>
            </a:r>
            <a:r>
              <a:rPr i="1" lang="en" sz="1200">
                <a:solidFill>
                  <a:schemeClr val="accent1"/>
                </a:solidFill>
                <a:latin typeface="Lato"/>
                <a:ea typeface="Lato"/>
                <a:cs typeface="Lato"/>
                <a:sym typeface="Lato"/>
              </a:rPr>
              <a:t>budgeted $3.8M</a:t>
            </a:r>
            <a:r>
              <a:rPr lang="en" sz="1200">
                <a:solidFill>
                  <a:schemeClr val="accent1"/>
                </a:solidFill>
                <a:latin typeface="Lato"/>
                <a:ea typeface="Lato"/>
                <a:cs typeface="Lato"/>
                <a:sym typeface="Lato"/>
              </a:rPr>
              <a:t> in 2022 but had </a:t>
            </a:r>
            <a:r>
              <a:rPr i="1" lang="en" sz="1200">
                <a:solidFill>
                  <a:schemeClr val="accent1"/>
                </a:solidFill>
                <a:latin typeface="Lato"/>
                <a:ea typeface="Lato"/>
                <a:cs typeface="Lato"/>
                <a:sym typeface="Lato"/>
              </a:rPr>
              <a:t>$0 documented spending</a:t>
            </a:r>
            <a:r>
              <a:rPr lang="en" sz="1200">
                <a:solidFill>
                  <a:schemeClr val="accent1"/>
                </a:solidFill>
                <a:latin typeface="Lato"/>
                <a:ea typeface="Lato"/>
                <a:cs typeface="Lato"/>
                <a:sym typeface="Lato"/>
              </a:rPr>
              <a:t>.</a:t>
            </a:r>
            <a:endParaRPr sz="1200">
              <a:solidFill>
                <a:schemeClr val="accent1"/>
              </a:solidFill>
              <a:latin typeface="Lato"/>
              <a:ea typeface="Lato"/>
              <a:cs typeface="Lato"/>
              <a:sym typeface="Lato"/>
            </a:endParaRPr>
          </a:p>
          <a:p>
            <a:pPr indent="-304800" lvl="0" marL="457200" rtl="0" algn="l">
              <a:spcBef>
                <a:spcPts val="1000"/>
              </a:spcBef>
              <a:spcAft>
                <a:spcPts val="0"/>
              </a:spcAft>
              <a:buClr>
                <a:schemeClr val="accent1"/>
              </a:buClr>
              <a:buSzPts val="1200"/>
              <a:buFont typeface="Lato"/>
              <a:buChar char="●"/>
            </a:pPr>
            <a:r>
              <a:rPr lang="en" sz="1200">
                <a:solidFill>
                  <a:schemeClr val="accent1"/>
                </a:solidFill>
                <a:latin typeface="Lato"/>
                <a:ea typeface="Lato"/>
                <a:cs typeface="Lato"/>
                <a:sym typeface="Lato"/>
              </a:rPr>
              <a:t>However, $2.8M out of the $4.3M was spent in 2022 on the </a:t>
            </a:r>
            <a:r>
              <a:rPr lang="en" sz="1200" u="sng">
                <a:solidFill>
                  <a:schemeClr val="accent1"/>
                </a:solidFill>
                <a:latin typeface="Lato"/>
                <a:ea typeface="Lato"/>
                <a:cs typeface="Lato"/>
                <a:sym typeface="Lato"/>
              </a:rPr>
              <a:t>Supplier Diversity</a:t>
            </a:r>
            <a:r>
              <a:rPr lang="en" sz="1200">
                <a:solidFill>
                  <a:schemeClr val="accent1"/>
                </a:solidFill>
                <a:latin typeface="Lato"/>
                <a:ea typeface="Lato"/>
                <a:cs typeface="Lato"/>
                <a:sym typeface="Lato"/>
              </a:rPr>
              <a:t> program in the Office of Equity department. The Supplier Diversity program does not appear in the chart because it did not have any documented budget breakdown data of personnel vs. non personnel expense categories in the budget pdf. </a:t>
            </a:r>
            <a:endParaRPr sz="1200">
              <a:solidFill>
                <a:schemeClr val="accent1"/>
              </a:solidFill>
              <a:latin typeface="Lato"/>
              <a:ea typeface="Lato"/>
              <a:cs typeface="Lato"/>
              <a:sym typeface="Lato"/>
            </a:endParaRPr>
          </a:p>
          <a:p>
            <a:pPr indent="-292100" lvl="0" marL="457200" rtl="0" algn="l">
              <a:spcBef>
                <a:spcPts val="1000"/>
              </a:spcBef>
              <a:spcAft>
                <a:spcPts val="0"/>
              </a:spcAft>
              <a:buClr>
                <a:schemeClr val="accent1"/>
              </a:buClr>
              <a:buSzPts val="1000"/>
              <a:buFont typeface="Lato"/>
              <a:buChar char="●"/>
            </a:pPr>
            <a:r>
              <a:rPr lang="en" sz="1200">
                <a:solidFill>
                  <a:schemeClr val="accent1"/>
                </a:solidFill>
                <a:latin typeface="Lato"/>
                <a:ea typeface="Lato"/>
                <a:cs typeface="Lato"/>
                <a:sym typeface="Lato"/>
              </a:rPr>
              <a:t>The Equity and Inclusion </a:t>
            </a:r>
            <a:r>
              <a:rPr i="1" lang="en" sz="1200">
                <a:solidFill>
                  <a:schemeClr val="accent1"/>
                </a:solidFill>
                <a:latin typeface="Lato"/>
                <a:ea typeface="Lato"/>
                <a:cs typeface="Lato"/>
                <a:sym typeface="Lato"/>
              </a:rPr>
              <a:t>program</a:t>
            </a:r>
            <a:r>
              <a:rPr lang="en" sz="1200">
                <a:solidFill>
                  <a:schemeClr val="accent1"/>
                </a:solidFill>
                <a:latin typeface="Lato"/>
                <a:ea typeface="Lato"/>
                <a:cs typeface="Lato"/>
                <a:sym typeface="Lato"/>
              </a:rPr>
              <a:t> funds were possibly redistributed to the Supplier Diversity program in the Office of Equity department, or to other departments that were newly introduced to the Equity &amp; Inclusion </a:t>
            </a:r>
            <a:r>
              <a:rPr i="1" lang="en" sz="1200">
                <a:solidFill>
                  <a:schemeClr val="accent1"/>
                </a:solidFill>
                <a:latin typeface="Lato"/>
                <a:ea typeface="Lato"/>
                <a:cs typeface="Lato"/>
                <a:sym typeface="Lato"/>
              </a:rPr>
              <a:t>cabinet</a:t>
            </a:r>
            <a:r>
              <a:rPr lang="en" sz="1200">
                <a:solidFill>
                  <a:schemeClr val="accent1"/>
                </a:solidFill>
                <a:latin typeface="Lato"/>
                <a:ea typeface="Lato"/>
                <a:cs typeface="Lato"/>
                <a:sym typeface="Lato"/>
              </a:rPr>
              <a:t> in 2022, as shown below:</a:t>
            </a:r>
            <a:endParaRPr sz="1200">
              <a:solidFill>
                <a:schemeClr val="accent1"/>
              </a:solidFill>
              <a:latin typeface="Lato"/>
              <a:ea typeface="Lato"/>
              <a:cs typeface="Lato"/>
              <a:sym typeface="Lato"/>
            </a:endParaRPr>
          </a:p>
          <a:p>
            <a:pPr indent="0" lvl="0" marL="0" rtl="0" algn="l">
              <a:lnSpc>
                <a:spcPct val="150000"/>
              </a:lnSpc>
              <a:spcBef>
                <a:spcPts val="1000"/>
              </a:spcBef>
              <a:spcAft>
                <a:spcPts val="0"/>
              </a:spcAft>
              <a:buNone/>
            </a:pPr>
            <a:r>
              <a:t/>
            </a:r>
            <a:endParaRPr sz="1200">
              <a:solidFill>
                <a:schemeClr val="accent1"/>
              </a:solidFill>
              <a:latin typeface="Lato"/>
              <a:ea typeface="Lato"/>
              <a:cs typeface="Lato"/>
              <a:sym typeface="Lato"/>
            </a:endParaRPr>
          </a:p>
          <a:p>
            <a:pPr indent="0" lvl="0" marL="0" rtl="0" algn="l">
              <a:lnSpc>
                <a:spcPct val="150000"/>
              </a:lnSpc>
              <a:spcBef>
                <a:spcPts val="0"/>
              </a:spcBef>
              <a:spcAft>
                <a:spcPts val="0"/>
              </a:spcAft>
              <a:buNone/>
            </a:pPr>
            <a:r>
              <a:t/>
            </a:r>
            <a:endParaRPr sz="1200">
              <a:solidFill>
                <a:schemeClr val="accent1"/>
              </a:solidFill>
              <a:latin typeface="Lato"/>
              <a:ea typeface="Lato"/>
              <a:cs typeface="Lato"/>
              <a:sym typeface="Lato"/>
            </a:endParaRPr>
          </a:p>
          <a:p>
            <a:pPr indent="0" lvl="0" marL="0" rtl="0" algn="l">
              <a:lnSpc>
                <a:spcPct val="150000"/>
              </a:lnSpc>
              <a:spcBef>
                <a:spcPts val="0"/>
              </a:spcBef>
              <a:spcAft>
                <a:spcPts val="0"/>
              </a:spcAft>
              <a:buNone/>
            </a:pPr>
            <a:r>
              <a:t/>
            </a:r>
            <a:endParaRPr sz="1300">
              <a:solidFill>
                <a:schemeClr val="accent1"/>
              </a:solidFill>
              <a:latin typeface="Lato"/>
              <a:ea typeface="Lato"/>
              <a:cs typeface="Lato"/>
              <a:sym typeface="Lato"/>
            </a:endParaRPr>
          </a:p>
          <a:p>
            <a:pPr indent="0" lvl="0" marL="0" rtl="0" algn="l">
              <a:lnSpc>
                <a:spcPct val="150000"/>
              </a:lnSpc>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nvSpPr>
        <p:spPr>
          <a:xfrm>
            <a:off x="5012275" y="525525"/>
            <a:ext cx="4131600" cy="448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Char char="●"/>
            </a:pPr>
            <a:r>
              <a:rPr b="1" lang="en">
                <a:solidFill>
                  <a:schemeClr val="accent1"/>
                </a:solidFill>
                <a:latin typeface="Lato"/>
                <a:ea typeface="Lato"/>
                <a:cs typeface="Lato"/>
                <a:sym typeface="Lato"/>
              </a:rPr>
              <a:t>Personnel spending is higher</a:t>
            </a:r>
            <a:r>
              <a:rPr lang="en">
                <a:solidFill>
                  <a:schemeClr val="accent1"/>
                </a:solidFill>
                <a:latin typeface="Lato"/>
                <a:ea typeface="Lato"/>
                <a:cs typeface="Lato"/>
                <a:sym typeface="Lato"/>
              </a:rPr>
              <a:t> than Non-personnel spending.</a:t>
            </a:r>
            <a:endParaRPr>
              <a:solidFill>
                <a:schemeClr val="accent1"/>
              </a:solidFill>
              <a:latin typeface="Lato"/>
              <a:ea typeface="Lato"/>
              <a:cs typeface="Lato"/>
              <a:sym typeface="Lato"/>
            </a:endParaRPr>
          </a:p>
          <a:p>
            <a:pPr indent="-317500" lvl="0" marL="457200" rtl="0" algn="l">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Spending is less than the budget for both categories.</a:t>
            </a:r>
            <a:endParaRPr>
              <a:solidFill>
                <a:schemeClr val="accent1"/>
              </a:solidFill>
              <a:latin typeface="Lato"/>
              <a:ea typeface="Lato"/>
              <a:cs typeface="Lato"/>
              <a:sym typeface="Lato"/>
            </a:endParaRPr>
          </a:p>
          <a:p>
            <a:pPr indent="-304800" lvl="0" marL="457200" rtl="0" algn="l">
              <a:spcBef>
                <a:spcPts val="1000"/>
              </a:spcBef>
              <a:spcAft>
                <a:spcPts val="0"/>
              </a:spcAft>
              <a:buClr>
                <a:schemeClr val="accent1"/>
              </a:buClr>
              <a:buSzPts val="1200"/>
              <a:buFont typeface="Lato"/>
              <a:buChar char="●"/>
            </a:pPr>
            <a:r>
              <a:rPr lang="en" sz="1200">
                <a:solidFill>
                  <a:schemeClr val="accent1"/>
                </a:solidFill>
                <a:latin typeface="Lato"/>
                <a:ea typeface="Lato"/>
                <a:cs typeface="Lato"/>
                <a:sym typeface="Lato"/>
              </a:rPr>
              <a:t>$2.8M out of the $4.3M was spent in 2022 on the </a:t>
            </a:r>
            <a:r>
              <a:rPr lang="en" sz="1200" u="sng">
                <a:solidFill>
                  <a:schemeClr val="accent1"/>
                </a:solidFill>
                <a:latin typeface="Lato"/>
                <a:ea typeface="Lato"/>
                <a:cs typeface="Lato"/>
                <a:sym typeface="Lato"/>
              </a:rPr>
              <a:t>Supplier Diversity</a:t>
            </a:r>
            <a:r>
              <a:rPr lang="en" sz="1200">
                <a:solidFill>
                  <a:schemeClr val="accent1"/>
                </a:solidFill>
                <a:latin typeface="Lato"/>
                <a:ea typeface="Lato"/>
                <a:cs typeface="Lato"/>
                <a:sym typeface="Lato"/>
              </a:rPr>
              <a:t> program in the Office of Equity department. The Supplier Diversity program does not appear in the chart because it did not have any documented budget breakdown data of personnel vs. non personnel expense categories in the budget pdf. </a:t>
            </a:r>
            <a:endParaRPr sz="1200">
              <a:solidFill>
                <a:schemeClr val="accent1"/>
              </a:solidFill>
              <a:latin typeface="Lato"/>
              <a:ea typeface="Lato"/>
              <a:cs typeface="Lato"/>
              <a:sym typeface="Lato"/>
            </a:endParaRPr>
          </a:p>
          <a:p>
            <a:pPr indent="-292100" lvl="0" marL="457200" rtl="0" algn="l">
              <a:spcBef>
                <a:spcPts val="1000"/>
              </a:spcBef>
              <a:spcAft>
                <a:spcPts val="1000"/>
              </a:spcAft>
              <a:buClr>
                <a:schemeClr val="accent1"/>
              </a:buClr>
              <a:buSzPts val="1000"/>
              <a:buFont typeface="Lato"/>
              <a:buChar char="●"/>
            </a:pPr>
            <a:r>
              <a:rPr lang="en" sz="1200">
                <a:solidFill>
                  <a:schemeClr val="accent1"/>
                </a:solidFill>
                <a:latin typeface="Lato"/>
                <a:ea typeface="Lato"/>
                <a:cs typeface="Lato"/>
                <a:sym typeface="Lato"/>
              </a:rPr>
              <a:t>The Equity and Inclusion </a:t>
            </a:r>
            <a:r>
              <a:rPr i="1" lang="en" sz="1200">
                <a:solidFill>
                  <a:schemeClr val="accent1"/>
                </a:solidFill>
                <a:latin typeface="Lato"/>
                <a:ea typeface="Lato"/>
                <a:cs typeface="Lato"/>
                <a:sym typeface="Lato"/>
              </a:rPr>
              <a:t>program</a:t>
            </a:r>
            <a:r>
              <a:rPr lang="en" sz="1200">
                <a:solidFill>
                  <a:schemeClr val="accent1"/>
                </a:solidFill>
                <a:latin typeface="Lato"/>
                <a:ea typeface="Lato"/>
                <a:cs typeface="Lato"/>
                <a:sym typeface="Lato"/>
              </a:rPr>
              <a:t> funds were possibly redistributed to the Supplier Diversity program in the Office of Equity department, or to other departments that were newly introduced to the Equity &amp; Inclusion </a:t>
            </a:r>
            <a:r>
              <a:rPr i="1" lang="en" sz="1200">
                <a:solidFill>
                  <a:schemeClr val="accent1"/>
                </a:solidFill>
                <a:latin typeface="Lato"/>
                <a:ea typeface="Lato"/>
                <a:cs typeface="Lato"/>
                <a:sym typeface="Lato"/>
              </a:rPr>
              <a:t>cabinet</a:t>
            </a:r>
            <a:r>
              <a:rPr lang="en" sz="1200">
                <a:solidFill>
                  <a:schemeClr val="accent1"/>
                </a:solidFill>
                <a:latin typeface="Lato"/>
                <a:ea typeface="Lato"/>
                <a:cs typeface="Lato"/>
                <a:sym typeface="Lato"/>
              </a:rPr>
              <a:t> in 2022, as shown below:</a:t>
            </a:r>
            <a:endParaRPr sz="1200">
              <a:solidFill>
                <a:schemeClr val="accent1"/>
              </a:solidFill>
              <a:latin typeface="Lato"/>
              <a:ea typeface="Lato"/>
              <a:cs typeface="Lato"/>
              <a:sym typeface="Lato"/>
            </a:endParaRPr>
          </a:p>
        </p:txBody>
      </p:sp>
      <p:sp>
        <p:nvSpPr>
          <p:cNvPr id="215" name="Google Shape;215;p30"/>
          <p:cNvSpPr txBox="1"/>
          <p:nvPr>
            <p:ph type="title"/>
          </p:nvPr>
        </p:nvSpPr>
        <p:spPr>
          <a:xfrm>
            <a:off x="311700" y="-125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40"/>
              <a:t>3</a:t>
            </a:r>
            <a:r>
              <a:rPr lang="en" sz="1840"/>
              <a:t>b. Office of Equity</a:t>
            </a:r>
            <a:endParaRPr sz="1840"/>
          </a:p>
          <a:p>
            <a:pPr indent="0" lvl="0" marL="0" rtl="0" algn="ctr">
              <a:spcBef>
                <a:spcPts val="0"/>
              </a:spcBef>
              <a:spcAft>
                <a:spcPts val="0"/>
              </a:spcAft>
              <a:buSzPts val="990"/>
              <a:buNone/>
            </a:pPr>
            <a:r>
              <a:rPr lang="en" sz="1440"/>
              <a:t>Budget vs. Spending</a:t>
            </a:r>
            <a:r>
              <a:rPr lang="en" sz="1440"/>
              <a:t> Analysis</a:t>
            </a:r>
            <a:endParaRPr sz="1440"/>
          </a:p>
        </p:txBody>
      </p:sp>
      <p:pic>
        <p:nvPicPr>
          <p:cNvPr id="216" name="Google Shape;216;p30"/>
          <p:cNvPicPr preferRelativeResize="0"/>
          <p:nvPr/>
        </p:nvPicPr>
        <p:blipFill>
          <a:blip r:embed="rId3">
            <a:alphaModFix/>
          </a:blip>
          <a:stretch>
            <a:fillRect/>
          </a:stretch>
        </p:blipFill>
        <p:spPr>
          <a:xfrm>
            <a:off x="0" y="525525"/>
            <a:ext cx="5012269" cy="4617976"/>
          </a:xfrm>
          <a:prstGeom prst="rect">
            <a:avLst/>
          </a:prstGeom>
          <a:noFill/>
          <a:ln>
            <a:noFill/>
          </a:ln>
        </p:spPr>
      </p:pic>
      <p:pic>
        <p:nvPicPr>
          <p:cNvPr id="217" name="Google Shape;217;p30"/>
          <p:cNvPicPr preferRelativeResize="0"/>
          <p:nvPr/>
        </p:nvPicPr>
        <p:blipFill rotWithShape="1">
          <a:blip r:embed="rId4">
            <a:alphaModFix/>
          </a:blip>
          <a:srcRect b="0" l="0" r="0" t="36628"/>
          <a:stretch/>
        </p:blipFill>
        <p:spPr>
          <a:xfrm>
            <a:off x="6210125" y="4227825"/>
            <a:ext cx="2442100" cy="820439"/>
          </a:xfrm>
          <a:prstGeom prst="rect">
            <a:avLst/>
          </a:prstGeom>
          <a:noFill/>
          <a:ln>
            <a:noFill/>
          </a:ln>
        </p:spPr>
      </p:pic>
      <p:pic>
        <p:nvPicPr>
          <p:cNvPr id="218" name="Google Shape;218;p30"/>
          <p:cNvPicPr preferRelativeResize="0"/>
          <p:nvPr/>
        </p:nvPicPr>
        <p:blipFill rotWithShape="1">
          <a:blip r:embed="rId4">
            <a:alphaModFix/>
          </a:blip>
          <a:srcRect b="90515" l="0" r="0" t="0"/>
          <a:stretch/>
        </p:blipFill>
        <p:spPr>
          <a:xfrm>
            <a:off x="6210125" y="4105025"/>
            <a:ext cx="2442100" cy="122800"/>
          </a:xfrm>
          <a:prstGeom prst="rect">
            <a:avLst/>
          </a:prstGeom>
          <a:noFill/>
          <a:ln>
            <a:noFill/>
          </a:ln>
        </p:spPr>
      </p:pic>
      <p:sp>
        <p:nvSpPr>
          <p:cNvPr id="219" name="Google Shape;219;p30"/>
          <p:cNvSpPr/>
          <p:nvPr/>
        </p:nvSpPr>
        <p:spPr>
          <a:xfrm>
            <a:off x="7325550" y="4227825"/>
            <a:ext cx="441000" cy="801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type="title"/>
          </p:nvPr>
        </p:nvSpPr>
        <p:spPr>
          <a:xfrm>
            <a:off x="311700" y="-125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40"/>
              <a:t>4</a:t>
            </a:r>
            <a:r>
              <a:rPr lang="en" sz="1840"/>
              <a:t>a. Budget Management</a:t>
            </a:r>
            <a:endParaRPr sz="1840"/>
          </a:p>
          <a:p>
            <a:pPr indent="0" lvl="0" marL="0" rtl="0" algn="ctr">
              <a:spcBef>
                <a:spcPts val="0"/>
              </a:spcBef>
              <a:spcAft>
                <a:spcPts val="0"/>
              </a:spcAft>
              <a:buSzPts val="990"/>
              <a:buNone/>
            </a:pPr>
            <a:r>
              <a:rPr lang="en" sz="1440"/>
              <a:t>Underutilization Analysis</a:t>
            </a:r>
            <a:endParaRPr sz="1440"/>
          </a:p>
        </p:txBody>
      </p:sp>
      <p:pic>
        <p:nvPicPr>
          <p:cNvPr id="225" name="Google Shape;225;p31"/>
          <p:cNvPicPr preferRelativeResize="0"/>
          <p:nvPr/>
        </p:nvPicPr>
        <p:blipFill rotWithShape="1">
          <a:blip r:embed="rId3">
            <a:alphaModFix/>
          </a:blip>
          <a:srcRect b="0" l="0" r="0" t="0"/>
          <a:stretch/>
        </p:blipFill>
        <p:spPr>
          <a:xfrm>
            <a:off x="0" y="446975"/>
            <a:ext cx="5097633" cy="4696525"/>
          </a:xfrm>
          <a:prstGeom prst="rect">
            <a:avLst/>
          </a:prstGeom>
          <a:noFill/>
          <a:ln>
            <a:noFill/>
          </a:ln>
        </p:spPr>
      </p:pic>
      <p:sp>
        <p:nvSpPr>
          <p:cNvPr id="226" name="Google Shape;226;p31"/>
          <p:cNvSpPr txBox="1"/>
          <p:nvPr/>
        </p:nvSpPr>
        <p:spPr>
          <a:xfrm>
            <a:off x="4957200" y="1246875"/>
            <a:ext cx="3959700" cy="2213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Total Surplus in 2022: 		 	</a:t>
            </a:r>
            <a:r>
              <a:rPr b="1" lang="en" u="sng">
                <a:solidFill>
                  <a:schemeClr val="accent1"/>
                </a:solidFill>
                <a:latin typeface="Lato"/>
                <a:ea typeface="Lato"/>
                <a:cs typeface="Lato"/>
                <a:sym typeface="Lato"/>
              </a:rPr>
              <a:t>$690K</a:t>
            </a:r>
            <a:endParaRPr b="1" u="sng">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Personnel Surplus: 			   $503K</a:t>
            </a:r>
            <a:endParaRPr sz="1200">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Non Personnel Surplus:	                  $182K</a:t>
            </a:r>
            <a:endParaRPr sz="1200">
              <a:solidFill>
                <a:schemeClr val="accent1"/>
              </a:solidFill>
              <a:latin typeface="Lato"/>
              <a:ea typeface="Lato"/>
              <a:cs typeface="Lato"/>
              <a:sym typeface="Lato"/>
            </a:endParaRPr>
          </a:p>
          <a:p>
            <a:pPr indent="-317500" lvl="0" marL="457200" rtl="0" algn="l">
              <a:lnSpc>
                <a:spcPct val="150000"/>
              </a:lnSpc>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Top programs with surplus in 2022:</a:t>
            </a:r>
            <a:endParaRPr>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Revenue Monitoring: 		  $579K</a:t>
            </a:r>
            <a:endParaRPr sz="1200">
              <a:solidFill>
                <a:schemeClr val="accent1"/>
              </a:solidFill>
              <a:latin typeface="Lato"/>
              <a:ea typeface="Lato"/>
              <a:cs typeface="Lato"/>
              <a:sym typeface="Lato"/>
            </a:endParaRPr>
          </a:p>
          <a:p>
            <a:pPr indent="0" lvl="0" marL="0" rtl="0" algn="l">
              <a:lnSpc>
                <a:spcPct val="150000"/>
              </a:lnSpc>
              <a:spcBef>
                <a:spcPts val="0"/>
              </a:spcBef>
              <a:spcAft>
                <a:spcPts val="0"/>
              </a:spcAft>
              <a:buNone/>
            </a:pPr>
            <a:r>
              <a:t/>
            </a:r>
            <a:endParaRPr sz="1300">
              <a:solidFill>
                <a:schemeClr val="accent1"/>
              </a:solidFill>
              <a:latin typeface="Lato"/>
              <a:ea typeface="Lato"/>
              <a:cs typeface="Lato"/>
              <a:sym typeface="Lato"/>
            </a:endParaRPr>
          </a:p>
          <a:p>
            <a:pPr indent="0" lvl="0" marL="0" rtl="0" algn="l">
              <a:lnSpc>
                <a:spcPct val="150000"/>
              </a:lnSpc>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7650" y="529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Project</a:t>
            </a:r>
            <a:endParaRPr/>
          </a:p>
        </p:txBody>
      </p:sp>
      <p:sp>
        <p:nvSpPr>
          <p:cNvPr id="93" name="Google Shape;93;p14"/>
          <p:cNvSpPr txBox="1"/>
          <p:nvPr>
            <p:ph idx="1" type="body"/>
          </p:nvPr>
        </p:nvSpPr>
        <p:spPr>
          <a:xfrm>
            <a:off x="311700" y="1298925"/>
            <a:ext cx="8520600" cy="3844500"/>
          </a:xfrm>
          <a:prstGeom prst="rect">
            <a:avLst/>
          </a:prstGeom>
        </p:spPr>
        <p:txBody>
          <a:bodyPr anchorCtr="0" anchor="t" bIns="91425" lIns="91425" spcFirstLastPara="1" rIns="91425" wrap="square" tIns="91425">
            <a:noAutofit/>
          </a:bodyPr>
          <a:lstStyle/>
          <a:p>
            <a:pPr indent="-351155" lvl="0" marL="457200" rtl="0" algn="l">
              <a:lnSpc>
                <a:spcPct val="95000"/>
              </a:lnSpc>
              <a:spcBef>
                <a:spcPts val="0"/>
              </a:spcBef>
              <a:spcAft>
                <a:spcPts val="0"/>
              </a:spcAft>
              <a:buSzPts val="1930"/>
              <a:buAutoNum type="arabicPeriod"/>
            </a:pPr>
            <a:r>
              <a:rPr lang="en" sz="1929"/>
              <a:t>User Stories ………………………………………………………………….………</a:t>
            </a:r>
            <a:r>
              <a:rPr lang="en" sz="1929"/>
              <a:t>..</a:t>
            </a:r>
            <a:r>
              <a:rPr lang="en" sz="1929"/>
              <a:t>slide 3 </a:t>
            </a:r>
            <a:endParaRPr sz="1929"/>
          </a:p>
          <a:p>
            <a:pPr indent="-351155" lvl="0" marL="457200" rtl="0" algn="l">
              <a:lnSpc>
                <a:spcPct val="95000"/>
              </a:lnSpc>
              <a:spcBef>
                <a:spcPts val="1000"/>
              </a:spcBef>
              <a:spcAft>
                <a:spcPts val="0"/>
              </a:spcAft>
              <a:buSzPts val="1930"/>
              <a:buAutoNum type="arabicPeriod"/>
            </a:pPr>
            <a:r>
              <a:rPr lang="en" sz="1929"/>
              <a:t>Datasets Used </a:t>
            </a:r>
            <a:r>
              <a:rPr lang="en" sz="1929"/>
              <a:t>………………………………………………………………………..</a:t>
            </a:r>
            <a:r>
              <a:rPr lang="en" sz="1929"/>
              <a:t>slide 4</a:t>
            </a:r>
            <a:endParaRPr sz="1929"/>
          </a:p>
          <a:p>
            <a:pPr indent="-351155" lvl="0" marL="457200" rtl="0" algn="l">
              <a:lnSpc>
                <a:spcPct val="95000"/>
              </a:lnSpc>
              <a:spcBef>
                <a:spcPts val="1000"/>
              </a:spcBef>
              <a:spcAft>
                <a:spcPts val="0"/>
              </a:spcAft>
              <a:buSzPts val="1930"/>
              <a:buAutoNum type="arabicPeriod"/>
            </a:pPr>
            <a:r>
              <a:rPr lang="en" sz="1929"/>
              <a:t>Steps Taken </a:t>
            </a:r>
            <a:r>
              <a:rPr lang="en" sz="1929"/>
              <a:t>………………………………………………………………………..…..</a:t>
            </a:r>
            <a:r>
              <a:rPr lang="en" sz="1929"/>
              <a:t>slide 5</a:t>
            </a:r>
            <a:endParaRPr sz="1929"/>
          </a:p>
          <a:p>
            <a:pPr indent="-351155" lvl="0" marL="457200" rtl="0" algn="l">
              <a:lnSpc>
                <a:spcPct val="95000"/>
              </a:lnSpc>
              <a:spcBef>
                <a:spcPts val="1000"/>
              </a:spcBef>
              <a:spcAft>
                <a:spcPts val="0"/>
              </a:spcAft>
              <a:buSzPts val="1930"/>
              <a:buAutoNum type="arabicPeriod"/>
            </a:pPr>
            <a:r>
              <a:rPr lang="en" sz="1929"/>
              <a:t>BPD Spending and Overtime Analysis </a:t>
            </a:r>
            <a:r>
              <a:rPr lang="en" sz="1929"/>
              <a:t>………………………………slide 7-10</a:t>
            </a:r>
            <a:endParaRPr sz="1590"/>
          </a:p>
          <a:p>
            <a:pPr indent="-351155" lvl="0" marL="457200" rtl="0" algn="l">
              <a:lnSpc>
                <a:spcPct val="95000"/>
              </a:lnSpc>
              <a:spcBef>
                <a:spcPts val="1000"/>
              </a:spcBef>
              <a:spcAft>
                <a:spcPts val="0"/>
              </a:spcAft>
              <a:buSzPts val="1930"/>
              <a:buAutoNum type="arabicPeriod"/>
            </a:pPr>
            <a:r>
              <a:rPr lang="en" sz="1929"/>
              <a:t>Departments with Underutilization Analysis</a:t>
            </a:r>
            <a:r>
              <a:rPr lang="en" sz="1929"/>
              <a:t>………………….slide 11-30</a:t>
            </a:r>
            <a:endParaRPr sz="1929"/>
          </a:p>
          <a:p>
            <a:pPr indent="-351155" lvl="0" marL="457200" rtl="0" algn="l">
              <a:lnSpc>
                <a:spcPct val="95000"/>
              </a:lnSpc>
              <a:spcBef>
                <a:spcPts val="1000"/>
              </a:spcBef>
              <a:spcAft>
                <a:spcPts val="0"/>
              </a:spcAft>
              <a:buSzPts val="1930"/>
              <a:buAutoNum type="arabicPeriod"/>
            </a:pPr>
            <a:r>
              <a:rPr lang="en" sz="1929"/>
              <a:t>Breakdown of Top 9 Programs……………………………………………..</a:t>
            </a:r>
            <a:r>
              <a:rPr lang="en" sz="1929"/>
              <a:t>slide 31</a:t>
            </a:r>
            <a:endParaRPr sz="1929"/>
          </a:p>
          <a:p>
            <a:pPr indent="-351155" lvl="0" marL="457200" rtl="0" algn="l">
              <a:lnSpc>
                <a:spcPct val="95000"/>
              </a:lnSpc>
              <a:spcBef>
                <a:spcPts val="1000"/>
              </a:spcBef>
              <a:spcAft>
                <a:spcPts val="0"/>
              </a:spcAft>
              <a:buSzPts val="1930"/>
              <a:buAutoNum type="arabicPeriod"/>
            </a:pPr>
            <a:r>
              <a:rPr lang="en" sz="1929"/>
              <a:t>Key Takeaways</a:t>
            </a:r>
            <a:r>
              <a:rPr lang="en" sz="1929"/>
              <a:t>……………………………………………………………………..slide 32</a:t>
            </a:r>
            <a:endParaRPr sz="1929"/>
          </a:p>
          <a:p>
            <a:pPr indent="-351155" lvl="0" marL="457200" rtl="0" algn="l">
              <a:lnSpc>
                <a:spcPct val="95000"/>
              </a:lnSpc>
              <a:spcBef>
                <a:spcPts val="1000"/>
              </a:spcBef>
              <a:spcAft>
                <a:spcPts val="1000"/>
              </a:spcAft>
              <a:buSzPts val="1930"/>
              <a:buAutoNum type="arabicPeriod"/>
            </a:pPr>
            <a:r>
              <a:rPr lang="en" sz="1929"/>
              <a:t>Limitations and Next Steps</a:t>
            </a:r>
            <a:r>
              <a:rPr lang="en" sz="1929"/>
              <a:t>…………………………………………..…..…..slide 33</a:t>
            </a:r>
            <a:endParaRPr sz="1929"/>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nvSpPr>
        <p:spPr>
          <a:xfrm>
            <a:off x="5073275" y="721950"/>
            <a:ext cx="4070700" cy="448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Char char="●"/>
            </a:pPr>
            <a:r>
              <a:rPr b="1" lang="en">
                <a:solidFill>
                  <a:schemeClr val="accent1"/>
                </a:solidFill>
                <a:latin typeface="Lato"/>
                <a:ea typeface="Lato"/>
                <a:cs typeface="Lato"/>
                <a:sym typeface="Lato"/>
              </a:rPr>
              <a:t>Personnel spending is significantly higher</a:t>
            </a:r>
            <a:r>
              <a:rPr lang="en">
                <a:solidFill>
                  <a:schemeClr val="accent1"/>
                </a:solidFill>
                <a:latin typeface="Lato"/>
                <a:ea typeface="Lato"/>
                <a:cs typeface="Lato"/>
                <a:sym typeface="Lato"/>
              </a:rPr>
              <a:t> than Non personnel spending.</a:t>
            </a:r>
            <a:endParaRPr>
              <a:solidFill>
                <a:schemeClr val="accent1"/>
              </a:solidFill>
              <a:latin typeface="Lato"/>
              <a:ea typeface="Lato"/>
              <a:cs typeface="Lato"/>
              <a:sym typeface="Lato"/>
            </a:endParaRPr>
          </a:p>
          <a:p>
            <a:pPr indent="-317500" lvl="0" marL="457200" rtl="0" algn="l">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Spending is less than the budget for both categories.</a:t>
            </a:r>
            <a:endParaRPr>
              <a:solidFill>
                <a:schemeClr val="accent1"/>
              </a:solidFill>
              <a:latin typeface="Lato"/>
              <a:ea typeface="Lato"/>
              <a:cs typeface="Lato"/>
              <a:sym typeface="Lato"/>
            </a:endParaRPr>
          </a:p>
          <a:p>
            <a:pPr indent="-317500" lvl="0" marL="457200" rtl="0" algn="l">
              <a:spcBef>
                <a:spcPts val="1000"/>
              </a:spcBef>
              <a:spcAft>
                <a:spcPts val="0"/>
              </a:spcAft>
              <a:buClr>
                <a:schemeClr val="accent1"/>
              </a:buClr>
              <a:buSzPts val="1400"/>
              <a:buChar char="●"/>
            </a:pPr>
            <a:r>
              <a:rPr lang="en">
                <a:solidFill>
                  <a:schemeClr val="accent1"/>
                </a:solidFill>
                <a:latin typeface="Lato"/>
                <a:ea typeface="Lato"/>
                <a:cs typeface="Lato"/>
                <a:sym typeface="Lato"/>
              </a:rPr>
              <a:t>The Budget Administration program has the highest spending at around $1.3M on </a:t>
            </a:r>
            <a:r>
              <a:rPr b="1" lang="en" u="sng">
                <a:solidFill>
                  <a:schemeClr val="accent1"/>
                </a:solidFill>
                <a:latin typeface="Lato"/>
                <a:ea typeface="Lato"/>
                <a:cs typeface="Lato"/>
                <a:sym typeface="Lato"/>
              </a:rPr>
              <a:t>average</a:t>
            </a:r>
            <a:r>
              <a:rPr lang="en">
                <a:solidFill>
                  <a:schemeClr val="accent1"/>
                </a:solidFill>
                <a:latin typeface="Lato"/>
                <a:ea typeface="Lato"/>
                <a:cs typeface="Lato"/>
                <a:sym typeface="Lato"/>
              </a:rPr>
              <a:t> and $1.5M in </a:t>
            </a:r>
            <a:r>
              <a:rPr b="1" lang="en" u="sng">
                <a:solidFill>
                  <a:schemeClr val="accent1"/>
                </a:solidFill>
                <a:latin typeface="Lato"/>
                <a:ea typeface="Lato"/>
                <a:cs typeface="Lato"/>
                <a:sym typeface="Lato"/>
              </a:rPr>
              <a:t>2022</a:t>
            </a:r>
            <a:r>
              <a:rPr lang="en">
                <a:solidFill>
                  <a:schemeClr val="accent1"/>
                </a:solidFill>
                <a:latin typeface="Lato"/>
                <a:ea typeface="Lato"/>
                <a:cs typeface="Lato"/>
                <a:sym typeface="Lato"/>
              </a:rPr>
              <a:t>. </a:t>
            </a:r>
            <a:endParaRPr>
              <a:solidFill>
                <a:schemeClr val="accent1"/>
              </a:solidFill>
              <a:latin typeface="Lato"/>
              <a:ea typeface="Lato"/>
              <a:cs typeface="Lato"/>
              <a:sym typeface="Lato"/>
            </a:endParaRPr>
          </a:p>
          <a:p>
            <a:pPr indent="-317500" lvl="0" marL="457200" rtl="0" algn="l">
              <a:spcBef>
                <a:spcPts val="1000"/>
              </a:spcBef>
              <a:spcAft>
                <a:spcPts val="1000"/>
              </a:spcAft>
              <a:buClr>
                <a:schemeClr val="accent1"/>
              </a:buClr>
              <a:buSzPts val="1400"/>
              <a:buFont typeface="Lato"/>
              <a:buChar char="●"/>
            </a:pPr>
            <a:r>
              <a:rPr lang="en">
                <a:solidFill>
                  <a:schemeClr val="accent1"/>
                </a:solidFill>
                <a:latin typeface="Lato"/>
                <a:ea typeface="Lato"/>
                <a:cs typeface="Lato"/>
                <a:sym typeface="Lato"/>
              </a:rPr>
              <a:t>The Budget &amp; Management program and Risk Management program have a higher proportion of non personnel spending as compared to other programs in this department. </a:t>
            </a:r>
            <a:endParaRPr>
              <a:solidFill>
                <a:schemeClr val="accent1"/>
              </a:solidFill>
              <a:latin typeface="Lato"/>
              <a:ea typeface="Lato"/>
              <a:cs typeface="Lato"/>
              <a:sym typeface="Lato"/>
            </a:endParaRPr>
          </a:p>
        </p:txBody>
      </p:sp>
      <p:sp>
        <p:nvSpPr>
          <p:cNvPr id="232" name="Google Shape;232;p32"/>
          <p:cNvSpPr txBox="1"/>
          <p:nvPr>
            <p:ph type="title"/>
          </p:nvPr>
        </p:nvSpPr>
        <p:spPr>
          <a:xfrm>
            <a:off x="311700" y="-125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40"/>
              <a:t>4b. Budget Management</a:t>
            </a:r>
            <a:endParaRPr sz="1840"/>
          </a:p>
          <a:p>
            <a:pPr indent="0" lvl="0" marL="0" rtl="0" algn="ctr">
              <a:spcBef>
                <a:spcPts val="0"/>
              </a:spcBef>
              <a:spcAft>
                <a:spcPts val="0"/>
              </a:spcAft>
              <a:buSzPts val="990"/>
              <a:buNone/>
            </a:pPr>
            <a:r>
              <a:rPr lang="en" sz="1440"/>
              <a:t>Budget vs. Spending</a:t>
            </a:r>
            <a:r>
              <a:rPr lang="en" sz="1440"/>
              <a:t> Analysis</a:t>
            </a:r>
            <a:endParaRPr sz="1440"/>
          </a:p>
        </p:txBody>
      </p:sp>
      <p:pic>
        <p:nvPicPr>
          <p:cNvPr id="233" name="Google Shape;233;p32"/>
          <p:cNvPicPr preferRelativeResize="0"/>
          <p:nvPr/>
        </p:nvPicPr>
        <p:blipFill>
          <a:blip r:embed="rId3">
            <a:alphaModFix/>
          </a:blip>
          <a:stretch>
            <a:fillRect/>
          </a:stretch>
        </p:blipFill>
        <p:spPr>
          <a:xfrm>
            <a:off x="62300" y="522150"/>
            <a:ext cx="5010983" cy="4621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type="title"/>
          </p:nvPr>
        </p:nvSpPr>
        <p:spPr>
          <a:xfrm>
            <a:off x="311700" y="-125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40"/>
              <a:t>5</a:t>
            </a:r>
            <a:r>
              <a:rPr lang="en" sz="1840"/>
              <a:t>a. Assessing Department</a:t>
            </a:r>
            <a:endParaRPr sz="1840"/>
          </a:p>
          <a:p>
            <a:pPr indent="0" lvl="0" marL="0" rtl="0" algn="ctr">
              <a:spcBef>
                <a:spcPts val="0"/>
              </a:spcBef>
              <a:spcAft>
                <a:spcPts val="0"/>
              </a:spcAft>
              <a:buSzPts val="990"/>
              <a:buNone/>
            </a:pPr>
            <a:r>
              <a:rPr lang="en" sz="1440"/>
              <a:t>Underutilization Analysis</a:t>
            </a:r>
            <a:endParaRPr sz="1440"/>
          </a:p>
        </p:txBody>
      </p:sp>
      <p:pic>
        <p:nvPicPr>
          <p:cNvPr id="239" name="Google Shape;239;p33"/>
          <p:cNvPicPr preferRelativeResize="0"/>
          <p:nvPr/>
        </p:nvPicPr>
        <p:blipFill rotWithShape="1">
          <a:blip r:embed="rId3">
            <a:alphaModFix/>
          </a:blip>
          <a:srcRect b="999" l="0" r="0" t="989"/>
          <a:stretch/>
        </p:blipFill>
        <p:spPr>
          <a:xfrm>
            <a:off x="0" y="509275"/>
            <a:ext cx="5122302" cy="4634225"/>
          </a:xfrm>
          <a:prstGeom prst="rect">
            <a:avLst/>
          </a:prstGeom>
          <a:noFill/>
          <a:ln>
            <a:noFill/>
          </a:ln>
        </p:spPr>
      </p:pic>
      <p:sp>
        <p:nvSpPr>
          <p:cNvPr id="240" name="Google Shape;240;p33"/>
          <p:cNvSpPr txBox="1"/>
          <p:nvPr/>
        </p:nvSpPr>
        <p:spPr>
          <a:xfrm>
            <a:off x="4957200" y="1246875"/>
            <a:ext cx="3959700" cy="2213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Total Surplus in 2022: 		 	</a:t>
            </a:r>
            <a:r>
              <a:rPr b="1" lang="en" u="sng">
                <a:solidFill>
                  <a:schemeClr val="accent1"/>
                </a:solidFill>
                <a:latin typeface="Lato"/>
                <a:ea typeface="Lato"/>
                <a:cs typeface="Lato"/>
                <a:sym typeface="Lato"/>
              </a:rPr>
              <a:t>$667K</a:t>
            </a:r>
            <a:endParaRPr b="1" u="sng">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Personnel Surplus: 			   $710K</a:t>
            </a:r>
            <a:endParaRPr sz="1200">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Non Personnel Surplus:	                   -$44K</a:t>
            </a:r>
            <a:endParaRPr sz="1200">
              <a:solidFill>
                <a:schemeClr val="accent1"/>
              </a:solidFill>
              <a:latin typeface="Lato"/>
              <a:ea typeface="Lato"/>
              <a:cs typeface="Lato"/>
              <a:sym typeface="Lato"/>
            </a:endParaRPr>
          </a:p>
          <a:p>
            <a:pPr indent="-317500" lvl="0" marL="457200" rtl="0" algn="l">
              <a:lnSpc>
                <a:spcPct val="150000"/>
              </a:lnSpc>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Top programs with surplus in 2022:</a:t>
            </a:r>
            <a:endParaRPr>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Executive:				  $399K</a:t>
            </a:r>
            <a:endParaRPr sz="1200">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Valuation:				  $215K</a:t>
            </a:r>
            <a:endParaRPr sz="1200">
              <a:solidFill>
                <a:schemeClr val="accent1"/>
              </a:solidFill>
              <a:latin typeface="Lato"/>
              <a:ea typeface="Lato"/>
              <a:cs typeface="Lato"/>
              <a:sym typeface="Lato"/>
            </a:endParaRPr>
          </a:p>
          <a:p>
            <a:pPr indent="0" lvl="0" marL="0" rtl="0" algn="l">
              <a:lnSpc>
                <a:spcPct val="150000"/>
              </a:lnSpc>
              <a:spcBef>
                <a:spcPts val="0"/>
              </a:spcBef>
              <a:spcAft>
                <a:spcPts val="0"/>
              </a:spcAft>
              <a:buNone/>
            </a:pPr>
            <a:r>
              <a:t/>
            </a:r>
            <a:endParaRPr sz="1300">
              <a:solidFill>
                <a:schemeClr val="accent1"/>
              </a:solidFill>
              <a:latin typeface="Lato"/>
              <a:ea typeface="Lato"/>
              <a:cs typeface="Lato"/>
              <a:sym typeface="Lato"/>
            </a:endParaRPr>
          </a:p>
          <a:p>
            <a:pPr indent="0" lvl="0" marL="0" rtl="0" algn="l">
              <a:lnSpc>
                <a:spcPct val="150000"/>
              </a:lnSpc>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nvSpPr>
        <p:spPr>
          <a:xfrm>
            <a:off x="5005650" y="721950"/>
            <a:ext cx="4138200" cy="448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Char char="●"/>
            </a:pPr>
            <a:r>
              <a:rPr b="1" lang="en">
                <a:solidFill>
                  <a:schemeClr val="accent1"/>
                </a:solidFill>
                <a:latin typeface="Lato"/>
                <a:ea typeface="Lato"/>
                <a:cs typeface="Lato"/>
                <a:sym typeface="Lato"/>
              </a:rPr>
              <a:t>Personnel spending is significantly higher</a:t>
            </a:r>
            <a:r>
              <a:rPr lang="en">
                <a:solidFill>
                  <a:schemeClr val="accent1"/>
                </a:solidFill>
                <a:latin typeface="Lato"/>
                <a:ea typeface="Lato"/>
                <a:cs typeface="Lato"/>
                <a:sym typeface="Lato"/>
              </a:rPr>
              <a:t> than Non personnel spending in all programs within this department.</a:t>
            </a:r>
            <a:endParaRPr>
              <a:solidFill>
                <a:schemeClr val="accent1"/>
              </a:solidFill>
              <a:latin typeface="Lato"/>
              <a:ea typeface="Lato"/>
              <a:cs typeface="Lato"/>
              <a:sym typeface="Lato"/>
            </a:endParaRPr>
          </a:p>
          <a:p>
            <a:pPr indent="-317500" lvl="0" marL="457200" rtl="0" algn="l">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Spending is less than the budget for Personnel and fluctuates for Non personnel.</a:t>
            </a:r>
            <a:endParaRPr>
              <a:solidFill>
                <a:schemeClr val="accent1"/>
              </a:solidFill>
              <a:latin typeface="Lato"/>
              <a:ea typeface="Lato"/>
              <a:cs typeface="Lato"/>
              <a:sym typeface="Lato"/>
            </a:endParaRPr>
          </a:p>
          <a:p>
            <a:pPr indent="-317500" lvl="0" marL="457200" rtl="0" algn="l">
              <a:spcBef>
                <a:spcPts val="1000"/>
              </a:spcBef>
              <a:spcAft>
                <a:spcPts val="1000"/>
              </a:spcAft>
              <a:buClr>
                <a:schemeClr val="accent1"/>
              </a:buClr>
              <a:buSzPts val="1400"/>
              <a:buChar char="●"/>
            </a:pPr>
            <a:r>
              <a:rPr lang="en">
                <a:solidFill>
                  <a:schemeClr val="accent1"/>
                </a:solidFill>
                <a:latin typeface="Lato"/>
                <a:ea typeface="Lato"/>
                <a:cs typeface="Lato"/>
                <a:sym typeface="Lato"/>
              </a:rPr>
              <a:t>The </a:t>
            </a:r>
            <a:r>
              <a:rPr b="1" lang="en">
                <a:solidFill>
                  <a:schemeClr val="accent1"/>
                </a:solidFill>
                <a:latin typeface="Lato"/>
                <a:ea typeface="Lato"/>
                <a:cs typeface="Lato"/>
                <a:sym typeface="Lato"/>
              </a:rPr>
              <a:t>Valuation</a:t>
            </a:r>
            <a:r>
              <a:rPr lang="en">
                <a:solidFill>
                  <a:schemeClr val="accent1"/>
                </a:solidFill>
                <a:latin typeface="Lato"/>
                <a:ea typeface="Lato"/>
                <a:cs typeface="Lato"/>
                <a:sym typeface="Lato"/>
              </a:rPr>
              <a:t> program has the highest spending at around $3.5M on</a:t>
            </a:r>
            <a:r>
              <a:rPr i="1" lang="en">
                <a:solidFill>
                  <a:schemeClr val="accent1"/>
                </a:solidFill>
                <a:latin typeface="Lato"/>
                <a:ea typeface="Lato"/>
                <a:cs typeface="Lato"/>
                <a:sym typeface="Lato"/>
              </a:rPr>
              <a:t> </a:t>
            </a:r>
            <a:r>
              <a:rPr b="1" lang="en" u="sng">
                <a:solidFill>
                  <a:schemeClr val="accent1"/>
                </a:solidFill>
                <a:latin typeface="Lato"/>
                <a:ea typeface="Lato"/>
                <a:cs typeface="Lato"/>
                <a:sym typeface="Lato"/>
              </a:rPr>
              <a:t>average</a:t>
            </a:r>
            <a:r>
              <a:rPr lang="en">
                <a:solidFill>
                  <a:schemeClr val="accent1"/>
                </a:solidFill>
                <a:latin typeface="Lato"/>
                <a:ea typeface="Lato"/>
                <a:cs typeface="Lato"/>
                <a:sym typeface="Lato"/>
              </a:rPr>
              <a:t> and $3.6M in </a:t>
            </a:r>
            <a:r>
              <a:rPr b="1" lang="en" u="sng">
                <a:solidFill>
                  <a:schemeClr val="accent1"/>
                </a:solidFill>
                <a:latin typeface="Lato"/>
                <a:ea typeface="Lato"/>
                <a:cs typeface="Lato"/>
                <a:sym typeface="Lato"/>
              </a:rPr>
              <a:t>2022</a:t>
            </a:r>
            <a:r>
              <a:rPr lang="en">
                <a:solidFill>
                  <a:schemeClr val="accent1"/>
                </a:solidFill>
                <a:latin typeface="Lato"/>
                <a:ea typeface="Lato"/>
                <a:cs typeface="Lato"/>
                <a:sym typeface="Lato"/>
              </a:rPr>
              <a:t>.  </a:t>
            </a:r>
            <a:endParaRPr>
              <a:solidFill>
                <a:schemeClr val="accent1"/>
              </a:solidFill>
              <a:latin typeface="Lato"/>
              <a:ea typeface="Lato"/>
              <a:cs typeface="Lato"/>
              <a:sym typeface="Lato"/>
            </a:endParaRPr>
          </a:p>
        </p:txBody>
      </p:sp>
      <p:sp>
        <p:nvSpPr>
          <p:cNvPr id="246" name="Google Shape;246;p34"/>
          <p:cNvSpPr txBox="1"/>
          <p:nvPr>
            <p:ph type="title"/>
          </p:nvPr>
        </p:nvSpPr>
        <p:spPr>
          <a:xfrm>
            <a:off x="311700" y="-125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40"/>
              <a:t>5b. Assessing Department</a:t>
            </a:r>
            <a:endParaRPr sz="1840"/>
          </a:p>
          <a:p>
            <a:pPr indent="0" lvl="0" marL="0" rtl="0" algn="ctr">
              <a:spcBef>
                <a:spcPts val="0"/>
              </a:spcBef>
              <a:spcAft>
                <a:spcPts val="0"/>
              </a:spcAft>
              <a:buSzPts val="990"/>
              <a:buNone/>
            </a:pPr>
            <a:r>
              <a:rPr lang="en" sz="1440"/>
              <a:t>Budget vs. Spending</a:t>
            </a:r>
            <a:r>
              <a:rPr lang="en" sz="1440"/>
              <a:t> Analysis</a:t>
            </a:r>
            <a:endParaRPr sz="1440"/>
          </a:p>
        </p:txBody>
      </p:sp>
      <p:pic>
        <p:nvPicPr>
          <p:cNvPr id="247" name="Google Shape;247;p34"/>
          <p:cNvPicPr preferRelativeResize="0"/>
          <p:nvPr/>
        </p:nvPicPr>
        <p:blipFill>
          <a:blip r:embed="rId3">
            <a:alphaModFix/>
          </a:blip>
          <a:stretch>
            <a:fillRect/>
          </a:stretch>
        </p:blipFill>
        <p:spPr>
          <a:xfrm>
            <a:off x="0" y="522150"/>
            <a:ext cx="5005644" cy="46213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311700" y="-125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40"/>
              <a:t>6</a:t>
            </a:r>
            <a:r>
              <a:rPr lang="en" sz="1840"/>
              <a:t>a. Office of Streets</a:t>
            </a:r>
            <a:endParaRPr sz="1840"/>
          </a:p>
          <a:p>
            <a:pPr indent="0" lvl="0" marL="0" rtl="0" algn="ctr">
              <a:spcBef>
                <a:spcPts val="0"/>
              </a:spcBef>
              <a:spcAft>
                <a:spcPts val="0"/>
              </a:spcAft>
              <a:buSzPts val="990"/>
              <a:buNone/>
            </a:pPr>
            <a:r>
              <a:rPr lang="en" sz="1440"/>
              <a:t>Underutilization Analysis</a:t>
            </a:r>
            <a:endParaRPr sz="1440"/>
          </a:p>
        </p:txBody>
      </p:sp>
      <p:pic>
        <p:nvPicPr>
          <p:cNvPr id="253" name="Google Shape;253;p35"/>
          <p:cNvPicPr preferRelativeResize="0"/>
          <p:nvPr/>
        </p:nvPicPr>
        <p:blipFill rotWithShape="1">
          <a:blip r:embed="rId3">
            <a:alphaModFix/>
          </a:blip>
          <a:srcRect b="0" l="690" r="690" t="0"/>
          <a:stretch/>
        </p:blipFill>
        <p:spPr>
          <a:xfrm>
            <a:off x="0" y="522150"/>
            <a:ext cx="4947270" cy="4621350"/>
          </a:xfrm>
          <a:prstGeom prst="rect">
            <a:avLst/>
          </a:prstGeom>
          <a:noFill/>
          <a:ln>
            <a:noFill/>
          </a:ln>
        </p:spPr>
      </p:pic>
      <p:sp>
        <p:nvSpPr>
          <p:cNvPr id="254" name="Google Shape;254;p35"/>
          <p:cNvSpPr txBox="1"/>
          <p:nvPr/>
        </p:nvSpPr>
        <p:spPr>
          <a:xfrm>
            <a:off x="4957200" y="1246875"/>
            <a:ext cx="3959700" cy="2213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Total Surplus in 2022: 		 	</a:t>
            </a:r>
            <a:r>
              <a:rPr b="1" lang="en" u="sng">
                <a:solidFill>
                  <a:schemeClr val="accent1"/>
                </a:solidFill>
                <a:latin typeface="Lato"/>
                <a:ea typeface="Lato"/>
                <a:cs typeface="Lato"/>
                <a:sym typeface="Lato"/>
              </a:rPr>
              <a:t>$486K</a:t>
            </a:r>
            <a:endParaRPr b="1" u="sng">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Personnel Surplus: 			  $472K</a:t>
            </a:r>
            <a:endParaRPr sz="1200">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Non Personnel Surplus:	                    $14K</a:t>
            </a:r>
            <a:endParaRPr sz="1200">
              <a:solidFill>
                <a:schemeClr val="accent1"/>
              </a:solidFill>
              <a:latin typeface="Lato"/>
              <a:ea typeface="Lato"/>
              <a:cs typeface="Lato"/>
              <a:sym typeface="Lato"/>
            </a:endParaRPr>
          </a:p>
          <a:p>
            <a:pPr indent="0" lvl="0" marL="0" rtl="0" algn="l">
              <a:lnSpc>
                <a:spcPct val="150000"/>
              </a:lnSpc>
              <a:spcBef>
                <a:spcPts val="0"/>
              </a:spcBef>
              <a:spcAft>
                <a:spcPts val="0"/>
              </a:spcAft>
              <a:buNone/>
            </a:pPr>
            <a:r>
              <a:t/>
            </a:r>
            <a:endParaRPr sz="1300">
              <a:solidFill>
                <a:schemeClr val="accent1"/>
              </a:solidFill>
              <a:latin typeface="Lato"/>
              <a:ea typeface="Lato"/>
              <a:cs typeface="Lato"/>
              <a:sym typeface="Lato"/>
            </a:endParaRPr>
          </a:p>
          <a:p>
            <a:pPr indent="0" lvl="0" marL="0" rtl="0" algn="l">
              <a:lnSpc>
                <a:spcPct val="150000"/>
              </a:lnSpc>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nvSpPr>
        <p:spPr>
          <a:xfrm>
            <a:off x="5092825" y="721950"/>
            <a:ext cx="4050900" cy="448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Char char="●"/>
            </a:pPr>
            <a:r>
              <a:rPr b="1" lang="en">
                <a:solidFill>
                  <a:schemeClr val="accent1"/>
                </a:solidFill>
              </a:rPr>
              <a:t>Personnel spending is significantly higher</a:t>
            </a:r>
            <a:r>
              <a:rPr lang="en">
                <a:solidFill>
                  <a:schemeClr val="accent1"/>
                </a:solidFill>
              </a:rPr>
              <a:t> than Non personnel spending.</a:t>
            </a:r>
            <a:endParaRPr>
              <a:solidFill>
                <a:schemeClr val="accent1"/>
              </a:solidFill>
            </a:endParaRPr>
          </a:p>
          <a:p>
            <a:pPr indent="-317500" lvl="0" marL="457200" rtl="0" algn="l">
              <a:spcBef>
                <a:spcPts val="1000"/>
              </a:spcBef>
              <a:spcAft>
                <a:spcPts val="0"/>
              </a:spcAft>
              <a:buClr>
                <a:schemeClr val="accent1"/>
              </a:buClr>
              <a:buSzPts val="1400"/>
              <a:buChar char="●"/>
            </a:pPr>
            <a:r>
              <a:rPr lang="en">
                <a:solidFill>
                  <a:schemeClr val="accent1"/>
                </a:solidFill>
              </a:rPr>
              <a:t>Spending is less than the budget for both categories.</a:t>
            </a:r>
            <a:endParaRPr>
              <a:solidFill>
                <a:schemeClr val="accent1"/>
              </a:solidFill>
            </a:endParaRPr>
          </a:p>
          <a:p>
            <a:pPr indent="-317500" lvl="0" marL="457200" rtl="0" algn="l">
              <a:spcBef>
                <a:spcPts val="1000"/>
              </a:spcBef>
              <a:spcAft>
                <a:spcPts val="1000"/>
              </a:spcAft>
              <a:buClr>
                <a:schemeClr val="accent1"/>
              </a:buClr>
              <a:buSzPts val="1400"/>
              <a:buChar char="●"/>
            </a:pPr>
            <a:r>
              <a:rPr lang="en">
                <a:solidFill>
                  <a:schemeClr val="accent1"/>
                </a:solidFill>
              </a:rPr>
              <a:t>The </a:t>
            </a:r>
            <a:r>
              <a:rPr b="1" lang="en">
                <a:solidFill>
                  <a:schemeClr val="accent1"/>
                </a:solidFill>
              </a:rPr>
              <a:t>Office of Streets </a:t>
            </a:r>
            <a:r>
              <a:rPr lang="en">
                <a:solidFill>
                  <a:schemeClr val="accent1"/>
                </a:solidFill>
              </a:rPr>
              <a:t>department spent around $1.94M on </a:t>
            </a:r>
            <a:r>
              <a:rPr b="1" lang="en" u="sng">
                <a:solidFill>
                  <a:schemeClr val="accent1"/>
                </a:solidFill>
              </a:rPr>
              <a:t>average</a:t>
            </a:r>
            <a:r>
              <a:rPr lang="en">
                <a:solidFill>
                  <a:schemeClr val="accent1"/>
                </a:solidFill>
              </a:rPr>
              <a:t> and around $1.8M in </a:t>
            </a:r>
            <a:r>
              <a:rPr b="1" lang="en" u="sng">
                <a:solidFill>
                  <a:schemeClr val="accent1"/>
                </a:solidFill>
              </a:rPr>
              <a:t>2022.</a:t>
            </a:r>
            <a:endParaRPr b="1" u="sng">
              <a:solidFill>
                <a:schemeClr val="accent1"/>
              </a:solidFill>
            </a:endParaRPr>
          </a:p>
        </p:txBody>
      </p:sp>
      <p:sp>
        <p:nvSpPr>
          <p:cNvPr id="260" name="Google Shape;260;p36"/>
          <p:cNvSpPr txBox="1"/>
          <p:nvPr>
            <p:ph type="title"/>
          </p:nvPr>
        </p:nvSpPr>
        <p:spPr>
          <a:xfrm>
            <a:off x="311700" y="-125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40"/>
              <a:t>6</a:t>
            </a:r>
            <a:r>
              <a:rPr lang="en" sz="1840"/>
              <a:t>b. Office of Streets</a:t>
            </a:r>
            <a:endParaRPr sz="1840"/>
          </a:p>
          <a:p>
            <a:pPr indent="0" lvl="0" marL="0" rtl="0" algn="ctr">
              <a:spcBef>
                <a:spcPts val="0"/>
              </a:spcBef>
              <a:spcAft>
                <a:spcPts val="0"/>
              </a:spcAft>
              <a:buSzPts val="990"/>
              <a:buNone/>
            </a:pPr>
            <a:r>
              <a:rPr lang="en" sz="1440"/>
              <a:t>Budget vs. Spending</a:t>
            </a:r>
            <a:r>
              <a:rPr lang="en" sz="1440"/>
              <a:t> Analysis</a:t>
            </a:r>
            <a:endParaRPr sz="1440"/>
          </a:p>
        </p:txBody>
      </p:sp>
      <p:pic>
        <p:nvPicPr>
          <p:cNvPr id="261" name="Google Shape;261;p36"/>
          <p:cNvPicPr preferRelativeResize="0"/>
          <p:nvPr/>
        </p:nvPicPr>
        <p:blipFill>
          <a:blip r:embed="rId3">
            <a:alphaModFix/>
          </a:blip>
          <a:stretch>
            <a:fillRect/>
          </a:stretch>
        </p:blipFill>
        <p:spPr>
          <a:xfrm>
            <a:off x="0" y="509275"/>
            <a:ext cx="5092822" cy="470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ph type="title"/>
          </p:nvPr>
        </p:nvSpPr>
        <p:spPr>
          <a:xfrm>
            <a:off x="311700" y="-125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40"/>
              <a:t>7</a:t>
            </a:r>
            <a:r>
              <a:rPr lang="en" sz="1840"/>
              <a:t>a. Office of Tourism</a:t>
            </a:r>
            <a:endParaRPr sz="1840"/>
          </a:p>
          <a:p>
            <a:pPr indent="0" lvl="0" marL="0" rtl="0" algn="ctr">
              <a:spcBef>
                <a:spcPts val="0"/>
              </a:spcBef>
              <a:spcAft>
                <a:spcPts val="0"/>
              </a:spcAft>
              <a:buSzPts val="990"/>
              <a:buNone/>
            </a:pPr>
            <a:r>
              <a:rPr lang="en" sz="1440"/>
              <a:t>Underutilization Analysis</a:t>
            </a:r>
            <a:endParaRPr sz="1440"/>
          </a:p>
        </p:txBody>
      </p:sp>
      <p:pic>
        <p:nvPicPr>
          <p:cNvPr id="267" name="Google Shape;267;p37"/>
          <p:cNvPicPr preferRelativeResize="0"/>
          <p:nvPr/>
        </p:nvPicPr>
        <p:blipFill rotWithShape="1">
          <a:blip r:embed="rId3">
            <a:alphaModFix/>
          </a:blip>
          <a:srcRect b="0" l="377" r="387" t="0"/>
          <a:stretch/>
        </p:blipFill>
        <p:spPr>
          <a:xfrm>
            <a:off x="0" y="522150"/>
            <a:ext cx="4984388" cy="4621350"/>
          </a:xfrm>
          <a:prstGeom prst="rect">
            <a:avLst/>
          </a:prstGeom>
          <a:noFill/>
          <a:ln>
            <a:noFill/>
          </a:ln>
        </p:spPr>
      </p:pic>
      <p:sp>
        <p:nvSpPr>
          <p:cNvPr id="268" name="Google Shape;268;p37"/>
          <p:cNvSpPr txBox="1"/>
          <p:nvPr/>
        </p:nvSpPr>
        <p:spPr>
          <a:xfrm>
            <a:off x="4957200" y="1246875"/>
            <a:ext cx="3959700" cy="2213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Total Surplus in 2022: 		            </a:t>
            </a:r>
            <a:r>
              <a:rPr b="1" lang="en" u="sng">
                <a:solidFill>
                  <a:schemeClr val="accent1"/>
                </a:solidFill>
                <a:latin typeface="Lato"/>
                <a:ea typeface="Lato"/>
                <a:cs typeface="Lato"/>
                <a:sym typeface="Lato"/>
              </a:rPr>
              <a:t>$471K</a:t>
            </a:r>
            <a:endParaRPr b="1" u="sng">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Personnel Surplus: 			 $136K</a:t>
            </a:r>
            <a:endParaRPr sz="1200">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Non Personnel Surplus:	                 $336K</a:t>
            </a:r>
            <a:endParaRPr sz="1200">
              <a:solidFill>
                <a:schemeClr val="accent1"/>
              </a:solidFill>
              <a:latin typeface="Lato"/>
              <a:ea typeface="Lato"/>
              <a:cs typeface="Lato"/>
              <a:sym typeface="Lato"/>
            </a:endParaRPr>
          </a:p>
          <a:p>
            <a:pPr indent="-317500" lvl="0" marL="457200" rtl="0" algn="l">
              <a:lnSpc>
                <a:spcPct val="150000"/>
              </a:lnSpc>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Top programs with surplus in 2022:</a:t>
            </a:r>
            <a:endParaRPr>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Film &amp; Special Events:		 $385K</a:t>
            </a:r>
            <a:endParaRPr sz="1200">
              <a:solidFill>
                <a:schemeClr val="accent1"/>
              </a:solidFill>
              <a:latin typeface="Lato"/>
              <a:ea typeface="Lato"/>
              <a:cs typeface="Lato"/>
              <a:sym typeface="Lato"/>
            </a:endParaRPr>
          </a:p>
          <a:p>
            <a:pPr indent="0" lvl="0" marL="0" rtl="0" algn="l">
              <a:lnSpc>
                <a:spcPct val="150000"/>
              </a:lnSpc>
              <a:spcBef>
                <a:spcPts val="0"/>
              </a:spcBef>
              <a:spcAft>
                <a:spcPts val="0"/>
              </a:spcAft>
              <a:buNone/>
            </a:pPr>
            <a:r>
              <a:t/>
            </a:r>
            <a:endParaRPr sz="1300">
              <a:solidFill>
                <a:schemeClr val="accent1"/>
              </a:solidFill>
              <a:latin typeface="Lato"/>
              <a:ea typeface="Lato"/>
              <a:cs typeface="Lato"/>
              <a:sym typeface="Lato"/>
            </a:endParaRPr>
          </a:p>
          <a:p>
            <a:pPr indent="0" lvl="0" marL="0" rtl="0" algn="l">
              <a:lnSpc>
                <a:spcPct val="150000"/>
              </a:lnSpc>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nvSpPr>
        <p:spPr>
          <a:xfrm>
            <a:off x="5015100" y="721950"/>
            <a:ext cx="4128900" cy="448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Char char="●"/>
            </a:pPr>
            <a:r>
              <a:rPr b="1" lang="en">
                <a:solidFill>
                  <a:schemeClr val="accent1"/>
                </a:solidFill>
                <a:latin typeface="Lato"/>
                <a:ea typeface="Lato"/>
                <a:cs typeface="Lato"/>
                <a:sym typeface="Lato"/>
              </a:rPr>
              <a:t>Personnel spending is typically higher </a:t>
            </a:r>
            <a:r>
              <a:rPr lang="en">
                <a:solidFill>
                  <a:schemeClr val="accent1"/>
                </a:solidFill>
                <a:latin typeface="Lato"/>
                <a:ea typeface="Lato"/>
                <a:cs typeface="Lato"/>
                <a:sym typeface="Lato"/>
              </a:rPr>
              <a:t>than Non personnel spending, except in 2022.</a:t>
            </a:r>
            <a:endParaRPr>
              <a:solidFill>
                <a:schemeClr val="accent1"/>
              </a:solidFill>
              <a:latin typeface="Lato"/>
              <a:ea typeface="Lato"/>
              <a:cs typeface="Lato"/>
              <a:sym typeface="Lato"/>
            </a:endParaRPr>
          </a:p>
          <a:p>
            <a:pPr indent="-317500" lvl="0" marL="457200" rtl="0" algn="l">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Spending is less than the budget for both categories.</a:t>
            </a:r>
            <a:endParaRPr>
              <a:solidFill>
                <a:schemeClr val="accent1"/>
              </a:solidFill>
              <a:latin typeface="Lato"/>
              <a:ea typeface="Lato"/>
              <a:cs typeface="Lato"/>
              <a:sym typeface="Lato"/>
            </a:endParaRPr>
          </a:p>
          <a:p>
            <a:pPr indent="-317500" lvl="0" marL="457200" rtl="0" algn="l">
              <a:spcBef>
                <a:spcPts val="1000"/>
              </a:spcBef>
              <a:spcAft>
                <a:spcPts val="0"/>
              </a:spcAft>
              <a:buClr>
                <a:schemeClr val="accent1"/>
              </a:buClr>
              <a:buSzPts val="1400"/>
              <a:buChar char="●"/>
            </a:pPr>
            <a:r>
              <a:rPr lang="en">
                <a:solidFill>
                  <a:schemeClr val="accent1"/>
                </a:solidFill>
                <a:latin typeface="Lato"/>
                <a:ea typeface="Lato"/>
                <a:cs typeface="Lato"/>
                <a:sym typeface="Lato"/>
              </a:rPr>
              <a:t>The Tourism Administration program has the highest spending at around $582K on </a:t>
            </a:r>
            <a:r>
              <a:rPr b="1" lang="en" u="sng">
                <a:solidFill>
                  <a:schemeClr val="accent1"/>
                </a:solidFill>
                <a:latin typeface="Lato"/>
                <a:ea typeface="Lato"/>
                <a:cs typeface="Lato"/>
                <a:sym typeface="Lato"/>
              </a:rPr>
              <a:t>average</a:t>
            </a:r>
            <a:r>
              <a:rPr lang="en">
                <a:solidFill>
                  <a:schemeClr val="accent1"/>
                </a:solidFill>
                <a:latin typeface="Lato"/>
                <a:ea typeface="Lato"/>
                <a:cs typeface="Lato"/>
                <a:sym typeface="Lato"/>
              </a:rPr>
              <a:t> and $1.45M in </a:t>
            </a:r>
            <a:r>
              <a:rPr b="1" lang="en" u="sng">
                <a:solidFill>
                  <a:schemeClr val="accent1"/>
                </a:solidFill>
                <a:latin typeface="Lato"/>
                <a:ea typeface="Lato"/>
                <a:cs typeface="Lato"/>
                <a:sym typeface="Lato"/>
              </a:rPr>
              <a:t>2022</a:t>
            </a:r>
            <a:r>
              <a:rPr lang="en">
                <a:solidFill>
                  <a:schemeClr val="accent1"/>
                </a:solidFill>
                <a:latin typeface="Lato"/>
                <a:ea typeface="Lato"/>
                <a:cs typeface="Lato"/>
                <a:sym typeface="Lato"/>
              </a:rPr>
              <a:t>. </a:t>
            </a:r>
            <a:endParaRPr>
              <a:solidFill>
                <a:schemeClr val="accent1"/>
              </a:solidFill>
              <a:latin typeface="Lato"/>
              <a:ea typeface="Lato"/>
              <a:cs typeface="Lato"/>
              <a:sym typeface="Lato"/>
            </a:endParaRPr>
          </a:p>
          <a:p>
            <a:pPr indent="-317500" lvl="0" marL="457200" rtl="0" algn="l">
              <a:spcBef>
                <a:spcPts val="1000"/>
              </a:spcBef>
              <a:spcAft>
                <a:spcPts val="1000"/>
              </a:spcAft>
              <a:buClr>
                <a:schemeClr val="accent1"/>
              </a:buClr>
              <a:buSzPts val="1400"/>
              <a:buFont typeface="Lato"/>
              <a:buChar char="●"/>
            </a:pPr>
            <a:r>
              <a:rPr lang="en">
                <a:solidFill>
                  <a:schemeClr val="accent1"/>
                </a:solidFill>
                <a:latin typeface="Lato"/>
                <a:ea typeface="Lato"/>
                <a:cs typeface="Lato"/>
                <a:sym typeface="Lato"/>
              </a:rPr>
              <a:t>The Tourism Administration program and Film &amp; Special Events program have a higher proportion of non personnel spending as compared to the Tourism program.</a:t>
            </a:r>
            <a:endParaRPr>
              <a:solidFill>
                <a:schemeClr val="accent1"/>
              </a:solidFill>
              <a:latin typeface="Lato"/>
              <a:ea typeface="Lato"/>
              <a:cs typeface="Lato"/>
              <a:sym typeface="Lato"/>
            </a:endParaRPr>
          </a:p>
        </p:txBody>
      </p:sp>
      <p:sp>
        <p:nvSpPr>
          <p:cNvPr id="274" name="Google Shape;274;p38"/>
          <p:cNvSpPr txBox="1"/>
          <p:nvPr>
            <p:ph type="title"/>
          </p:nvPr>
        </p:nvSpPr>
        <p:spPr>
          <a:xfrm>
            <a:off x="311700" y="-125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40"/>
              <a:t>7</a:t>
            </a:r>
            <a:r>
              <a:rPr lang="en" sz="1840"/>
              <a:t>b. Office of Tourism</a:t>
            </a:r>
            <a:endParaRPr sz="1840"/>
          </a:p>
          <a:p>
            <a:pPr indent="0" lvl="0" marL="0" rtl="0" algn="ctr">
              <a:spcBef>
                <a:spcPts val="0"/>
              </a:spcBef>
              <a:spcAft>
                <a:spcPts val="0"/>
              </a:spcAft>
              <a:buSzPts val="990"/>
              <a:buNone/>
            </a:pPr>
            <a:r>
              <a:rPr lang="en" sz="1440"/>
              <a:t>Budget vs. Spending</a:t>
            </a:r>
            <a:r>
              <a:rPr lang="en" sz="1440"/>
              <a:t> Analysis</a:t>
            </a:r>
            <a:endParaRPr sz="1440"/>
          </a:p>
        </p:txBody>
      </p:sp>
      <p:pic>
        <p:nvPicPr>
          <p:cNvPr id="275" name="Google Shape;275;p38"/>
          <p:cNvPicPr preferRelativeResize="0"/>
          <p:nvPr/>
        </p:nvPicPr>
        <p:blipFill>
          <a:blip r:embed="rId3">
            <a:alphaModFix/>
          </a:blip>
          <a:stretch>
            <a:fillRect/>
          </a:stretch>
        </p:blipFill>
        <p:spPr>
          <a:xfrm>
            <a:off x="0" y="522150"/>
            <a:ext cx="5015090" cy="4621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9"/>
          <p:cNvSpPr txBox="1"/>
          <p:nvPr>
            <p:ph type="title"/>
          </p:nvPr>
        </p:nvSpPr>
        <p:spPr>
          <a:xfrm>
            <a:off x="311700" y="-125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40"/>
              <a:t>8</a:t>
            </a:r>
            <a:r>
              <a:rPr lang="en" sz="1840"/>
              <a:t>a. Inspectional Services Department</a:t>
            </a:r>
            <a:endParaRPr sz="1840"/>
          </a:p>
          <a:p>
            <a:pPr indent="0" lvl="0" marL="0" rtl="0" algn="ctr">
              <a:spcBef>
                <a:spcPts val="0"/>
              </a:spcBef>
              <a:spcAft>
                <a:spcPts val="0"/>
              </a:spcAft>
              <a:buSzPts val="990"/>
              <a:buNone/>
            </a:pPr>
            <a:r>
              <a:rPr lang="en" sz="1440"/>
              <a:t>Underutilization Analysis</a:t>
            </a:r>
            <a:endParaRPr sz="1440"/>
          </a:p>
        </p:txBody>
      </p:sp>
      <p:pic>
        <p:nvPicPr>
          <p:cNvPr id="281" name="Google Shape;281;p39"/>
          <p:cNvPicPr preferRelativeResize="0"/>
          <p:nvPr/>
        </p:nvPicPr>
        <p:blipFill rotWithShape="1">
          <a:blip r:embed="rId3">
            <a:alphaModFix/>
          </a:blip>
          <a:srcRect b="0" l="268" r="268" t="0"/>
          <a:stretch/>
        </p:blipFill>
        <p:spPr>
          <a:xfrm>
            <a:off x="0" y="539150"/>
            <a:ext cx="4977006" cy="4604350"/>
          </a:xfrm>
          <a:prstGeom prst="rect">
            <a:avLst/>
          </a:prstGeom>
          <a:noFill/>
          <a:ln>
            <a:noFill/>
          </a:ln>
        </p:spPr>
      </p:pic>
      <p:sp>
        <p:nvSpPr>
          <p:cNvPr id="282" name="Google Shape;282;p39"/>
          <p:cNvSpPr txBox="1"/>
          <p:nvPr/>
        </p:nvSpPr>
        <p:spPr>
          <a:xfrm>
            <a:off x="4957200" y="1246875"/>
            <a:ext cx="3959700" cy="2213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Total Surplus in 2022: 		 	</a:t>
            </a:r>
            <a:r>
              <a:rPr b="1" lang="en" u="sng">
                <a:solidFill>
                  <a:schemeClr val="accent1"/>
                </a:solidFill>
                <a:latin typeface="Lato"/>
                <a:ea typeface="Lato"/>
                <a:cs typeface="Lato"/>
                <a:sym typeface="Lato"/>
              </a:rPr>
              <a:t>$309K</a:t>
            </a:r>
            <a:endParaRPr b="1" u="sng">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Personnel Surplus: 			  $697K</a:t>
            </a:r>
            <a:endParaRPr sz="1200">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Non Personnel Surplus:	                -$387K</a:t>
            </a:r>
            <a:endParaRPr sz="1200">
              <a:solidFill>
                <a:schemeClr val="accent1"/>
              </a:solidFill>
              <a:latin typeface="Lato"/>
              <a:ea typeface="Lato"/>
              <a:cs typeface="Lato"/>
              <a:sym typeface="Lato"/>
            </a:endParaRPr>
          </a:p>
          <a:p>
            <a:pPr indent="-317500" lvl="0" marL="457200" rtl="0" algn="l">
              <a:lnSpc>
                <a:spcPct val="150000"/>
              </a:lnSpc>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Top programs with surplus in 2022:</a:t>
            </a:r>
            <a:endParaRPr>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Field Services:			  $474K</a:t>
            </a:r>
            <a:endParaRPr sz="1200">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Buildings &amp; Structures:		  $206K</a:t>
            </a:r>
            <a:endParaRPr sz="1200">
              <a:solidFill>
                <a:schemeClr val="accent1"/>
              </a:solidFill>
              <a:latin typeface="Lato"/>
              <a:ea typeface="Lato"/>
              <a:cs typeface="Lato"/>
              <a:sym typeface="Lato"/>
            </a:endParaRPr>
          </a:p>
          <a:p>
            <a:pPr indent="0" lvl="0" marL="0" rtl="0" algn="l">
              <a:lnSpc>
                <a:spcPct val="150000"/>
              </a:lnSpc>
              <a:spcBef>
                <a:spcPts val="0"/>
              </a:spcBef>
              <a:spcAft>
                <a:spcPts val="0"/>
              </a:spcAft>
              <a:buNone/>
            </a:pPr>
            <a:r>
              <a:t/>
            </a:r>
            <a:endParaRPr sz="1300">
              <a:solidFill>
                <a:schemeClr val="accent1"/>
              </a:solidFill>
              <a:latin typeface="Lato"/>
              <a:ea typeface="Lato"/>
              <a:cs typeface="Lato"/>
              <a:sym typeface="Lato"/>
            </a:endParaRPr>
          </a:p>
          <a:p>
            <a:pPr indent="0" lvl="0" marL="0" rtl="0" algn="l">
              <a:lnSpc>
                <a:spcPct val="150000"/>
              </a:lnSpc>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nvSpPr>
        <p:spPr>
          <a:xfrm>
            <a:off x="5020225" y="786100"/>
            <a:ext cx="4042200" cy="448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Char char="●"/>
            </a:pPr>
            <a:r>
              <a:rPr b="1" lang="en">
                <a:solidFill>
                  <a:schemeClr val="accent1"/>
                </a:solidFill>
                <a:latin typeface="Lato"/>
                <a:ea typeface="Lato"/>
                <a:cs typeface="Lato"/>
                <a:sym typeface="Lato"/>
              </a:rPr>
              <a:t>Personnel spending is significantly higher </a:t>
            </a:r>
            <a:r>
              <a:rPr lang="en">
                <a:solidFill>
                  <a:schemeClr val="accent1"/>
                </a:solidFill>
                <a:latin typeface="Lato"/>
                <a:ea typeface="Lato"/>
                <a:cs typeface="Lato"/>
                <a:sym typeface="Lato"/>
              </a:rPr>
              <a:t>than Non personnel spending.</a:t>
            </a:r>
            <a:endParaRPr>
              <a:solidFill>
                <a:schemeClr val="accent1"/>
              </a:solidFill>
              <a:latin typeface="Lato"/>
              <a:ea typeface="Lato"/>
              <a:cs typeface="Lato"/>
              <a:sym typeface="Lato"/>
            </a:endParaRPr>
          </a:p>
          <a:p>
            <a:pPr indent="-317500" lvl="0" marL="457200" rtl="0" algn="l">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Spending is less than the budget for both categories, except Non personnel in 2022.</a:t>
            </a:r>
            <a:endParaRPr>
              <a:solidFill>
                <a:schemeClr val="accent1"/>
              </a:solidFill>
              <a:latin typeface="Lato"/>
              <a:ea typeface="Lato"/>
              <a:cs typeface="Lato"/>
              <a:sym typeface="Lato"/>
            </a:endParaRPr>
          </a:p>
          <a:p>
            <a:pPr indent="-317500" lvl="0" marL="457200" rtl="0" algn="l">
              <a:spcBef>
                <a:spcPts val="1000"/>
              </a:spcBef>
              <a:spcAft>
                <a:spcPts val="0"/>
              </a:spcAft>
              <a:buClr>
                <a:schemeClr val="accent1"/>
              </a:buClr>
              <a:buSzPts val="1400"/>
              <a:buChar char="●"/>
            </a:pPr>
            <a:r>
              <a:rPr lang="en">
                <a:solidFill>
                  <a:schemeClr val="accent1"/>
                </a:solidFill>
                <a:latin typeface="Lato"/>
                <a:ea typeface="Lato"/>
                <a:cs typeface="Lato"/>
                <a:sym typeface="Lato"/>
              </a:rPr>
              <a:t>The </a:t>
            </a:r>
            <a:r>
              <a:rPr b="1" lang="en">
                <a:solidFill>
                  <a:schemeClr val="accent1"/>
                </a:solidFill>
                <a:latin typeface="Lato"/>
                <a:ea typeface="Lato"/>
                <a:cs typeface="Lato"/>
                <a:sym typeface="Lato"/>
              </a:rPr>
              <a:t>Building &amp; Structures </a:t>
            </a:r>
            <a:r>
              <a:rPr lang="en">
                <a:solidFill>
                  <a:schemeClr val="accent1"/>
                </a:solidFill>
                <a:latin typeface="Lato"/>
                <a:ea typeface="Lato"/>
                <a:cs typeface="Lato"/>
                <a:sym typeface="Lato"/>
              </a:rPr>
              <a:t>program has the highest spending at around $8.5M in </a:t>
            </a:r>
            <a:r>
              <a:rPr b="1" lang="en" u="sng">
                <a:solidFill>
                  <a:schemeClr val="accent1"/>
                </a:solidFill>
                <a:latin typeface="Lato"/>
                <a:ea typeface="Lato"/>
                <a:cs typeface="Lato"/>
                <a:sym typeface="Lato"/>
              </a:rPr>
              <a:t>2022</a:t>
            </a:r>
            <a:r>
              <a:rPr lang="en">
                <a:solidFill>
                  <a:schemeClr val="accent1"/>
                </a:solidFill>
                <a:latin typeface="Lato"/>
                <a:ea typeface="Lato"/>
                <a:cs typeface="Lato"/>
                <a:sym typeface="Lato"/>
              </a:rPr>
              <a:t>. </a:t>
            </a:r>
            <a:endParaRPr>
              <a:solidFill>
                <a:schemeClr val="accent1"/>
              </a:solidFill>
              <a:latin typeface="Lato"/>
              <a:ea typeface="Lato"/>
              <a:cs typeface="Lato"/>
              <a:sym typeface="Lato"/>
            </a:endParaRPr>
          </a:p>
          <a:p>
            <a:pPr indent="-317500" lvl="0" marL="457200" rtl="0" algn="l">
              <a:spcBef>
                <a:spcPts val="1000"/>
              </a:spcBef>
              <a:spcAft>
                <a:spcPts val="1000"/>
              </a:spcAft>
              <a:buClr>
                <a:schemeClr val="accent1"/>
              </a:buClr>
              <a:buSzPts val="1400"/>
              <a:buFont typeface="Lato"/>
              <a:buChar char="●"/>
            </a:pPr>
            <a:r>
              <a:rPr lang="en">
                <a:solidFill>
                  <a:schemeClr val="accent1"/>
                </a:solidFill>
                <a:latin typeface="Lato"/>
                <a:ea typeface="Lato"/>
                <a:cs typeface="Lato"/>
                <a:sym typeface="Lato"/>
              </a:rPr>
              <a:t>The ISD Administration and Finance program has a higher </a:t>
            </a:r>
            <a:r>
              <a:rPr lang="en">
                <a:solidFill>
                  <a:schemeClr val="accent1"/>
                </a:solidFill>
                <a:latin typeface="Lato"/>
                <a:ea typeface="Lato"/>
                <a:cs typeface="Lato"/>
                <a:sym typeface="Lato"/>
              </a:rPr>
              <a:t>proportion</a:t>
            </a:r>
            <a:r>
              <a:rPr lang="en">
                <a:solidFill>
                  <a:schemeClr val="accent1"/>
                </a:solidFill>
                <a:latin typeface="Lato"/>
                <a:ea typeface="Lato"/>
                <a:cs typeface="Lato"/>
                <a:sym typeface="Lato"/>
              </a:rPr>
              <a:t> of non personnel spending as </a:t>
            </a:r>
            <a:r>
              <a:rPr lang="en">
                <a:solidFill>
                  <a:schemeClr val="accent1"/>
                </a:solidFill>
                <a:latin typeface="Lato"/>
                <a:ea typeface="Lato"/>
                <a:cs typeface="Lato"/>
                <a:sym typeface="Lato"/>
              </a:rPr>
              <a:t>compared</a:t>
            </a:r>
            <a:r>
              <a:rPr lang="en">
                <a:solidFill>
                  <a:schemeClr val="accent1"/>
                </a:solidFill>
                <a:latin typeface="Lato"/>
                <a:ea typeface="Lato"/>
                <a:cs typeface="Lato"/>
                <a:sym typeface="Lato"/>
              </a:rPr>
              <a:t> to other programs within this department</a:t>
            </a:r>
            <a:endParaRPr>
              <a:solidFill>
                <a:schemeClr val="accent1"/>
              </a:solidFill>
              <a:latin typeface="Lato"/>
              <a:ea typeface="Lato"/>
              <a:cs typeface="Lato"/>
              <a:sym typeface="Lato"/>
            </a:endParaRPr>
          </a:p>
        </p:txBody>
      </p:sp>
      <p:sp>
        <p:nvSpPr>
          <p:cNvPr id="288" name="Google Shape;288;p40"/>
          <p:cNvSpPr txBox="1"/>
          <p:nvPr>
            <p:ph type="title"/>
          </p:nvPr>
        </p:nvSpPr>
        <p:spPr>
          <a:xfrm>
            <a:off x="311700" y="-125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40"/>
              <a:t>8</a:t>
            </a:r>
            <a:r>
              <a:rPr lang="en" sz="1840"/>
              <a:t>b. Inspectional Services Department</a:t>
            </a:r>
            <a:endParaRPr sz="1840"/>
          </a:p>
          <a:p>
            <a:pPr indent="0" lvl="0" marL="0" rtl="0" algn="ctr">
              <a:spcBef>
                <a:spcPts val="0"/>
              </a:spcBef>
              <a:spcAft>
                <a:spcPts val="0"/>
              </a:spcAft>
              <a:buSzPts val="990"/>
              <a:buNone/>
            </a:pPr>
            <a:r>
              <a:rPr lang="en" sz="1440"/>
              <a:t>Budget vs. Spending</a:t>
            </a:r>
            <a:r>
              <a:rPr lang="en" sz="1440"/>
              <a:t> Analysis</a:t>
            </a:r>
            <a:endParaRPr sz="1440"/>
          </a:p>
        </p:txBody>
      </p:sp>
      <p:pic>
        <p:nvPicPr>
          <p:cNvPr id="289" name="Google Shape;289;p40"/>
          <p:cNvPicPr preferRelativeResize="0"/>
          <p:nvPr/>
        </p:nvPicPr>
        <p:blipFill>
          <a:blip r:embed="rId3">
            <a:alphaModFix/>
          </a:blip>
          <a:stretch>
            <a:fillRect/>
          </a:stretch>
        </p:blipFill>
        <p:spPr>
          <a:xfrm>
            <a:off x="0" y="539150"/>
            <a:ext cx="5020228" cy="46043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1"/>
          <p:cNvSpPr txBox="1"/>
          <p:nvPr>
            <p:ph type="title"/>
          </p:nvPr>
        </p:nvSpPr>
        <p:spPr>
          <a:xfrm>
            <a:off x="311700" y="-125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40"/>
              <a:t>9</a:t>
            </a:r>
            <a:r>
              <a:rPr lang="en" sz="1840"/>
              <a:t>a. Intergovernmental Relations</a:t>
            </a:r>
            <a:endParaRPr sz="1840"/>
          </a:p>
          <a:p>
            <a:pPr indent="0" lvl="0" marL="0" rtl="0" algn="ctr">
              <a:spcBef>
                <a:spcPts val="0"/>
              </a:spcBef>
              <a:spcAft>
                <a:spcPts val="0"/>
              </a:spcAft>
              <a:buSzPts val="990"/>
              <a:buNone/>
            </a:pPr>
            <a:r>
              <a:rPr lang="en" sz="1440"/>
              <a:t>Underutilization Analysis</a:t>
            </a:r>
            <a:endParaRPr sz="1440"/>
          </a:p>
        </p:txBody>
      </p:sp>
      <p:pic>
        <p:nvPicPr>
          <p:cNvPr id="295" name="Google Shape;295;p41"/>
          <p:cNvPicPr preferRelativeResize="0"/>
          <p:nvPr/>
        </p:nvPicPr>
        <p:blipFill rotWithShape="1">
          <a:blip r:embed="rId3">
            <a:alphaModFix/>
          </a:blip>
          <a:srcRect b="0" l="49" r="49" t="0"/>
          <a:stretch/>
        </p:blipFill>
        <p:spPr>
          <a:xfrm>
            <a:off x="0" y="535025"/>
            <a:ext cx="4987187" cy="4608475"/>
          </a:xfrm>
          <a:prstGeom prst="rect">
            <a:avLst/>
          </a:prstGeom>
          <a:noFill/>
          <a:ln>
            <a:noFill/>
          </a:ln>
        </p:spPr>
      </p:pic>
      <p:sp>
        <p:nvSpPr>
          <p:cNvPr id="296" name="Google Shape;296;p41"/>
          <p:cNvSpPr txBox="1"/>
          <p:nvPr/>
        </p:nvSpPr>
        <p:spPr>
          <a:xfrm>
            <a:off x="4957200" y="1246875"/>
            <a:ext cx="3959700" cy="2213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Total Surplus in 2022: 		 	</a:t>
            </a:r>
            <a:r>
              <a:rPr b="1" lang="en" u="sng">
                <a:solidFill>
                  <a:schemeClr val="accent1"/>
                </a:solidFill>
                <a:latin typeface="Lato"/>
                <a:ea typeface="Lato"/>
                <a:cs typeface="Lato"/>
                <a:sym typeface="Lato"/>
              </a:rPr>
              <a:t>$237K</a:t>
            </a:r>
            <a:endParaRPr b="1" u="sng">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Personnel Surplus: 			  $229K</a:t>
            </a:r>
            <a:endParaRPr sz="1200">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Non Personnel Surplus:	                    $7.5K</a:t>
            </a:r>
            <a:endParaRPr sz="1200">
              <a:solidFill>
                <a:schemeClr val="accent1"/>
              </a:solidFill>
              <a:latin typeface="Lato"/>
              <a:ea typeface="Lato"/>
              <a:cs typeface="Lato"/>
              <a:sym typeface="Lato"/>
            </a:endParaRPr>
          </a:p>
          <a:p>
            <a:pPr indent="-317500" lvl="0" marL="457200" rtl="0" algn="l">
              <a:lnSpc>
                <a:spcPct val="150000"/>
              </a:lnSpc>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Top programs with surplus in 2022:</a:t>
            </a:r>
            <a:endParaRPr>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Intergovernmental Relations:	  $242K</a:t>
            </a:r>
            <a:endParaRPr sz="1200">
              <a:solidFill>
                <a:schemeClr val="accent1"/>
              </a:solidFill>
              <a:latin typeface="Lato"/>
              <a:ea typeface="Lato"/>
              <a:cs typeface="Lato"/>
              <a:sym typeface="Lato"/>
            </a:endParaRPr>
          </a:p>
          <a:p>
            <a:pPr indent="0" lvl="0" marL="0" rtl="0" algn="l">
              <a:lnSpc>
                <a:spcPct val="150000"/>
              </a:lnSpc>
              <a:spcBef>
                <a:spcPts val="0"/>
              </a:spcBef>
              <a:spcAft>
                <a:spcPts val="0"/>
              </a:spcAft>
              <a:buNone/>
            </a:pPr>
            <a:r>
              <a:t/>
            </a:r>
            <a:endParaRPr sz="1300">
              <a:solidFill>
                <a:schemeClr val="accent1"/>
              </a:solidFill>
              <a:latin typeface="Lato"/>
              <a:ea typeface="Lato"/>
              <a:cs typeface="Lato"/>
              <a:sym typeface="Lato"/>
            </a:endParaRPr>
          </a:p>
          <a:p>
            <a:pPr indent="0" lvl="0" marL="0" rtl="0" algn="l">
              <a:lnSpc>
                <a:spcPct val="150000"/>
              </a:lnSpc>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7650" y="5943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Stories </a:t>
            </a:r>
            <a:endParaRPr/>
          </a:p>
        </p:txBody>
      </p:sp>
      <p:sp>
        <p:nvSpPr>
          <p:cNvPr id="99" name="Google Shape;99;p15"/>
          <p:cNvSpPr txBox="1"/>
          <p:nvPr>
            <p:ph idx="1" type="body"/>
          </p:nvPr>
        </p:nvSpPr>
        <p:spPr>
          <a:xfrm>
            <a:off x="306450" y="1454200"/>
            <a:ext cx="81099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en" sz="1800"/>
              <a:t>As a Program Director, I would like to know if operations budgets for the last several years have been </a:t>
            </a:r>
            <a:r>
              <a:rPr b="1" lang="en" sz="1800"/>
              <a:t>underutilized</a:t>
            </a:r>
            <a:r>
              <a:rPr lang="en" sz="1800"/>
              <a:t> so that I can advocate for a </a:t>
            </a:r>
            <a:r>
              <a:rPr b="1" lang="en" sz="1800"/>
              <a:t>transfer</a:t>
            </a:r>
            <a:r>
              <a:rPr lang="en" sz="1800"/>
              <a:t> of this variance to </a:t>
            </a:r>
            <a:r>
              <a:rPr lang="en" sz="1800" u="sng"/>
              <a:t>participatory budgeting</a:t>
            </a:r>
            <a:r>
              <a:rPr lang="en" sz="1800"/>
              <a:t>.</a:t>
            </a:r>
            <a:endParaRPr sz="1800"/>
          </a:p>
          <a:p>
            <a:pPr indent="-342900" lvl="0" marL="457200" rtl="0" algn="l">
              <a:lnSpc>
                <a:spcPct val="150000"/>
              </a:lnSpc>
              <a:spcBef>
                <a:spcPts val="1000"/>
              </a:spcBef>
              <a:spcAft>
                <a:spcPts val="0"/>
              </a:spcAft>
              <a:buSzPts val="1800"/>
              <a:buAutoNum type="arabicPeriod"/>
            </a:pPr>
            <a:r>
              <a:rPr lang="en" sz="1800"/>
              <a:t>Demonstrate how much money will be saved from </a:t>
            </a:r>
            <a:r>
              <a:rPr b="1" lang="en" sz="1800"/>
              <a:t>overtime</a:t>
            </a:r>
            <a:r>
              <a:rPr lang="en" sz="1800"/>
              <a:t> hours if </a:t>
            </a:r>
            <a:r>
              <a:rPr lang="en" sz="1800"/>
              <a:t>it's</a:t>
            </a:r>
            <a:r>
              <a:rPr lang="en" sz="1800"/>
              <a:t> going to </a:t>
            </a:r>
            <a:r>
              <a:rPr lang="en" sz="1800" u="sng"/>
              <a:t>civilian flaggers</a:t>
            </a:r>
            <a:r>
              <a:rPr lang="en" sz="1800"/>
              <a:t> instead.</a:t>
            </a:r>
            <a:endParaRPr sz="1800"/>
          </a:p>
          <a:p>
            <a:pPr indent="0" lvl="0" marL="0" rtl="0" algn="l">
              <a:lnSpc>
                <a:spcPct val="150000"/>
              </a:lnSpc>
              <a:spcBef>
                <a:spcPts val="1000"/>
              </a:spcBef>
              <a:spcAft>
                <a:spcPts val="0"/>
              </a:spcAft>
              <a:buNone/>
            </a:pPr>
            <a:r>
              <a:t/>
            </a:r>
            <a:endParaRPr sz="1800"/>
          </a:p>
          <a:p>
            <a:pPr indent="0" lvl="0" marL="0" rtl="0" algn="l">
              <a:lnSpc>
                <a:spcPct val="150000"/>
              </a:lnSpc>
              <a:spcBef>
                <a:spcPts val="1000"/>
              </a:spcBef>
              <a:spcAft>
                <a:spcPts val="1200"/>
              </a:spcAft>
              <a:buNone/>
            </a:pPr>
            <a:r>
              <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2"/>
          <p:cNvSpPr txBox="1"/>
          <p:nvPr/>
        </p:nvSpPr>
        <p:spPr>
          <a:xfrm>
            <a:off x="5015925" y="721950"/>
            <a:ext cx="4128000" cy="448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Char char="●"/>
            </a:pPr>
            <a:r>
              <a:rPr b="1" lang="en">
                <a:solidFill>
                  <a:schemeClr val="accent1"/>
                </a:solidFill>
                <a:latin typeface="Lato"/>
                <a:ea typeface="Lato"/>
                <a:cs typeface="Lato"/>
                <a:sym typeface="Lato"/>
              </a:rPr>
              <a:t>Personnel spending is significantly higher</a:t>
            </a:r>
            <a:r>
              <a:rPr lang="en">
                <a:solidFill>
                  <a:schemeClr val="accent1"/>
                </a:solidFill>
                <a:latin typeface="Lato"/>
                <a:ea typeface="Lato"/>
                <a:cs typeface="Lato"/>
                <a:sym typeface="Lato"/>
              </a:rPr>
              <a:t> than Non personnel spending.</a:t>
            </a:r>
            <a:endParaRPr>
              <a:solidFill>
                <a:schemeClr val="accent1"/>
              </a:solidFill>
              <a:latin typeface="Lato"/>
              <a:ea typeface="Lato"/>
              <a:cs typeface="Lato"/>
              <a:sym typeface="Lato"/>
            </a:endParaRPr>
          </a:p>
          <a:p>
            <a:pPr indent="-317500" lvl="0" marL="457200" rtl="0" algn="l">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Spending is less than the budget for both categories.</a:t>
            </a:r>
            <a:endParaRPr>
              <a:solidFill>
                <a:schemeClr val="accent1"/>
              </a:solidFill>
              <a:latin typeface="Lato"/>
              <a:ea typeface="Lato"/>
              <a:cs typeface="Lato"/>
              <a:sym typeface="Lato"/>
            </a:endParaRPr>
          </a:p>
          <a:p>
            <a:pPr indent="-317500" lvl="0" marL="457200" rtl="0" algn="l">
              <a:spcBef>
                <a:spcPts val="1000"/>
              </a:spcBef>
              <a:spcAft>
                <a:spcPts val="0"/>
              </a:spcAft>
              <a:buClr>
                <a:schemeClr val="accent1"/>
              </a:buClr>
              <a:buSzPts val="1400"/>
              <a:buChar char="●"/>
            </a:pPr>
            <a:r>
              <a:rPr lang="en">
                <a:solidFill>
                  <a:schemeClr val="accent1"/>
                </a:solidFill>
                <a:latin typeface="Lato"/>
                <a:ea typeface="Lato"/>
                <a:cs typeface="Lato"/>
                <a:sym typeface="Lato"/>
              </a:rPr>
              <a:t>The </a:t>
            </a:r>
            <a:r>
              <a:rPr b="1" lang="en">
                <a:solidFill>
                  <a:schemeClr val="accent1"/>
                </a:solidFill>
                <a:latin typeface="Lato"/>
                <a:ea typeface="Lato"/>
                <a:cs typeface="Lato"/>
                <a:sym typeface="Lato"/>
              </a:rPr>
              <a:t>IGR</a:t>
            </a:r>
            <a:r>
              <a:rPr lang="en">
                <a:solidFill>
                  <a:schemeClr val="accent1"/>
                </a:solidFill>
                <a:latin typeface="Lato"/>
                <a:ea typeface="Lato"/>
                <a:cs typeface="Lato"/>
                <a:sym typeface="Lato"/>
              </a:rPr>
              <a:t> program has the highest spending at around $1.16M on </a:t>
            </a:r>
            <a:r>
              <a:rPr b="1" lang="en" u="sng">
                <a:solidFill>
                  <a:schemeClr val="accent1"/>
                </a:solidFill>
                <a:latin typeface="Lato"/>
                <a:ea typeface="Lato"/>
                <a:cs typeface="Lato"/>
                <a:sym typeface="Lato"/>
              </a:rPr>
              <a:t>average</a:t>
            </a:r>
            <a:r>
              <a:rPr lang="en">
                <a:solidFill>
                  <a:schemeClr val="accent1"/>
                </a:solidFill>
                <a:latin typeface="Lato"/>
                <a:ea typeface="Lato"/>
                <a:cs typeface="Lato"/>
                <a:sym typeface="Lato"/>
              </a:rPr>
              <a:t> and $1.06 in </a:t>
            </a:r>
            <a:r>
              <a:rPr b="1" lang="en" u="sng">
                <a:solidFill>
                  <a:schemeClr val="accent1"/>
                </a:solidFill>
                <a:latin typeface="Lato"/>
                <a:ea typeface="Lato"/>
                <a:cs typeface="Lato"/>
                <a:sym typeface="Lato"/>
              </a:rPr>
              <a:t>2022</a:t>
            </a:r>
            <a:r>
              <a:rPr lang="en">
                <a:solidFill>
                  <a:schemeClr val="accent1"/>
                </a:solidFill>
                <a:latin typeface="Lato"/>
                <a:ea typeface="Lato"/>
                <a:cs typeface="Lato"/>
                <a:sym typeface="Lato"/>
              </a:rPr>
              <a:t>. </a:t>
            </a:r>
            <a:endParaRPr>
              <a:solidFill>
                <a:schemeClr val="accent1"/>
              </a:solidFill>
              <a:latin typeface="Lato"/>
              <a:ea typeface="Lato"/>
              <a:cs typeface="Lato"/>
              <a:sym typeface="Lato"/>
            </a:endParaRPr>
          </a:p>
          <a:p>
            <a:pPr indent="-317500" lvl="0" marL="457200" rtl="0" algn="l">
              <a:spcBef>
                <a:spcPts val="1000"/>
              </a:spcBef>
              <a:spcAft>
                <a:spcPts val="1000"/>
              </a:spcAft>
              <a:buClr>
                <a:schemeClr val="accent1"/>
              </a:buClr>
              <a:buSzPts val="1400"/>
              <a:buFont typeface="Lato"/>
              <a:buChar char="●"/>
            </a:pPr>
            <a:r>
              <a:rPr lang="en">
                <a:solidFill>
                  <a:schemeClr val="accent1"/>
                </a:solidFill>
                <a:latin typeface="Lato"/>
                <a:ea typeface="Lato"/>
                <a:cs typeface="Lato"/>
                <a:sym typeface="Lato"/>
              </a:rPr>
              <a:t>The IGR program has a higher proportion of non personnel spending than the Grants Administration program.</a:t>
            </a:r>
            <a:endParaRPr>
              <a:solidFill>
                <a:schemeClr val="accent1"/>
              </a:solidFill>
              <a:latin typeface="Lato"/>
              <a:ea typeface="Lato"/>
              <a:cs typeface="Lato"/>
              <a:sym typeface="Lato"/>
            </a:endParaRPr>
          </a:p>
        </p:txBody>
      </p:sp>
      <p:sp>
        <p:nvSpPr>
          <p:cNvPr id="302" name="Google Shape;302;p42"/>
          <p:cNvSpPr txBox="1"/>
          <p:nvPr>
            <p:ph type="title"/>
          </p:nvPr>
        </p:nvSpPr>
        <p:spPr>
          <a:xfrm>
            <a:off x="311700" y="-125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40"/>
              <a:t>9</a:t>
            </a:r>
            <a:r>
              <a:rPr lang="en" sz="1840"/>
              <a:t>b. Intergovernmental Relations</a:t>
            </a:r>
            <a:endParaRPr sz="1840"/>
          </a:p>
          <a:p>
            <a:pPr indent="0" lvl="0" marL="0" rtl="0" algn="ctr">
              <a:spcBef>
                <a:spcPts val="0"/>
              </a:spcBef>
              <a:spcAft>
                <a:spcPts val="0"/>
              </a:spcAft>
              <a:buSzPts val="990"/>
              <a:buNone/>
            </a:pPr>
            <a:r>
              <a:rPr lang="en" sz="1440"/>
              <a:t>Budget vs. Spending</a:t>
            </a:r>
            <a:r>
              <a:rPr lang="en" sz="1440"/>
              <a:t> Analysis</a:t>
            </a:r>
            <a:endParaRPr sz="1440"/>
          </a:p>
        </p:txBody>
      </p:sp>
      <p:pic>
        <p:nvPicPr>
          <p:cNvPr id="303" name="Google Shape;303;p42"/>
          <p:cNvPicPr preferRelativeResize="0"/>
          <p:nvPr/>
        </p:nvPicPr>
        <p:blipFill>
          <a:blip r:embed="rId3">
            <a:alphaModFix/>
          </a:blip>
          <a:stretch>
            <a:fillRect/>
          </a:stretch>
        </p:blipFill>
        <p:spPr>
          <a:xfrm>
            <a:off x="0" y="522150"/>
            <a:ext cx="5015930" cy="4621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txBox="1"/>
          <p:nvPr/>
        </p:nvSpPr>
        <p:spPr>
          <a:xfrm>
            <a:off x="855450" y="0"/>
            <a:ext cx="7433100" cy="47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dk2"/>
                </a:solidFill>
                <a:latin typeface="Raleway"/>
                <a:ea typeface="Raleway"/>
                <a:cs typeface="Raleway"/>
                <a:sym typeface="Raleway"/>
              </a:rPr>
              <a:t>Breakdown of Top Programs</a:t>
            </a:r>
            <a:endParaRPr b="1" sz="2300">
              <a:solidFill>
                <a:schemeClr val="dk2"/>
              </a:solidFill>
              <a:latin typeface="Raleway"/>
              <a:ea typeface="Raleway"/>
              <a:cs typeface="Raleway"/>
              <a:sym typeface="Raleway"/>
            </a:endParaRPr>
          </a:p>
        </p:txBody>
      </p:sp>
      <p:sp>
        <p:nvSpPr>
          <p:cNvPr id="309" name="Google Shape;309;p43"/>
          <p:cNvSpPr txBox="1"/>
          <p:nvPr/>
        </p:nvSpPr>
        <p:spPr>
          <a:xfrm>
            <a:off x="6952500" y="637450"/>
            <a:ext cx="2191500" cy="2589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Char char="●"/>
            </a:pPr>
            <a:r>
              <a:rPr lang="en" sz="1300">
                <a:solidFill>
                  <a:schemeClr val="accent1"/>
                </a:solidFill>
              </a:rPr>
              <a:t>This focuses on the top </a:t>
            </a:r>
            <a:r>
              <a:rPr lang="en" sz="1300" u="sng">
                <a:solidFill>
                  <a:schemeClr val="accent1"/>
                </a:solidFill>
              </a:rPr>
              <a:t>individual</a:t>
            </a:r>
            <a:r>
              <a:rPr lang="en" sz="1300">
                <a:solidFill>
                  <a:schemeClr val="accent1"/>
                </a:solidFill>
              </a:rPr>
              <a:t> </a:t>
            </a:r>
            <a:r>
              <a:rPr lang="en" sz="1300" u="sng">
                <a:solidFill>
                  <a:schemeClr val="accent1"/>
                </a:solidFill>
              </a:rPr>
              <a:t>programs’ within the departments</a:t>
            </a:r>
            <a:r>
              <a:rPr lang="en" sz="1300">
                <a:solidFill>
                  <a:schemeClr val="accent1"/>
                </a:solidFill>
              </a:rPr>
              <a:t> with </a:t>
            </a:r>
            <a:r>
              <a:rPr b="1" lang="en" sz="1300">
                <a:solidFill>
                  <a:schemeClr val="accent1"/>
                </a:solidFill>
              </a:rPr>
              <a:t>surplus and spending side by side,</a:t>
            </a:r>
            <a:r>
              <a:rPr b="1" lang="en" sz="1300">
                <a:solidFill>
                  <a:schemeClr val="accent1"/>
                </a:solidFill>
              </a:rPr>
              <a:t> </a:t>
            </a:r>
            <a:r>
              <a:rPr lang="en" sz="1300">
                <a:solidFill>
                  <a:schemeClr val="accent1"/>
                </a:solidFill>
              </a:rPr>
              <a:t>highlighting personnel spending.</a:t>
            </a:r>
            <a:endParaRPr sz="1300">
              <a:solidFill>
                <a:schemeClr val="accent1"/>
              </a:solidFill>
            </a:endParaRPr>
          </a:p>
          <a:p>
            <a:pPr indent="-311150" lvl="0" marL="457200" rtl="0" algn="l">
              <a:spcBef>
                <a:spcPts val="1000"/>
              </a:spcBef>
              <a:spcAft>
                <a:spcPts val="0"/>
              </a:spcAft>
              <a:buClr>
                <a:schemeClr val="accent1"/>
              </a:buClr>
              <a:buSzPts val="1300"/>
              <a:buChar char="●"/>
            </a:pPr>
            <a:r>
              <a:rPr lang="en" sz="1300">
                <a:solidFill>
                  <a:schemeClr val="accent1"/>
                </a:solidFill>
              </a:rPr>
              <a:t>Total surplus from these programs is around </a:t>
            </a:r>
            <a:r>
              <a:rPr b="1" lang="en" sz="1300" u="sng">
                <a:solidFill>
                  <a:schemeClr val="accent1"/>
                </a:solidFill>
              </a:rPr>
              <a:t>$7,6M. </a:t>
            </a:r>
            <a:endParaRPr b="1" sz="1300" u="sng">
              <a:solidFill>
                <a:schemeClr val="accent1"/>
              </a:solidFill>
            </a:endParaRPr>
          </a:p>
          <a:p>
            <a:pPr indent="-311150" lvl="0" marL="457200" rtl="0" algn="l">
              <a:spcBef>
                <a:spcPts val="1000"/>
              </a:spcBef>
              <a:spcAft>
                <a:spcPts val="1000"/>
              </a:spcAft>
              <a:buClr>
                <a:schemeClr val="accent1"/>
              </a:buClr>
              <a:buSzPts val="1300"/>
              <a:buChar char="●"/>
            </a:pPr>
            <a:r>
              <a:rPr lang="en" sz="1300">
                <a:solidFill>
                  <a:schemeClr val="accent1"/>
                </a:solidFill>
              </a:rPr>
              <a:t>If </a:t>
            </a:r>
            <a:r>
              <a:rPr b="1" lang="en" sz="1300">
                <a:solidFill>
                  <a:schemeClr val="accent1"/>
                </a:solidFill>
              </a:rPr>
              <a:t>personnel spending</a:t>
            </a:r>
            <a:r>
              <a:rPr lang="en" sz="1300">
                <a:solidFill>
                  <a:schemeClr val="accent1"/>
                </a:solidFill>
              </a:rPr>
              <a:t> could be </a:t>
            </a:r>
            <a:r>
              <a:rPr i="1" lang="en" sz="1300">
                <a:solidFill>
                  <a:schemeClr val="accent1"/>
                </a:solidFill>
              </a:rPr>
              <a:t>reduced</a:t>
            </a:r>
            <a:r>
              <a:rPr lang="en" sz="1300">
                <a:solidFill>
                  <a:schemeClr val="accent1"/>
                </a:solidFill>
              </a:rPr>
              <a:t> by utilizing </a:t>
            </a:r>
            <a:r>
              <a:rPr b="1" lang="en" sz="1300">
                <a:solidFill>
                  <a:schemeClr val="accent1"/>
                </a:solidFill>
              </a:rPr>
              <a:t>civilian flaggers </a:t>
            </a:r>
            <a:r>
              <a:rPr lang="en" sz="1300">
                <a:solidFill>
                  <a:schemeClr val="accent1"/>
                </a:solidFill>
              </a:rPr>
              <a:t>instead of paying overtime, </a:t>
            </a:r>
            <a:r>
              <a:rPr i="1" lang="en" sz="1300">
                <a:solidFill>
                  <a:schemeClr val="accent1"/>
                </a:solidFill>
              </a:rPr>
              <a:t>this may result in increased surplus.</a:t>
            </a:r>
            <a:endParaRPr i="1" sz="1300">
              <a:solidFill>
                <a:schemeClr val="accent1"/>
              </a:solidFill>
            </a:endParaRPr>
          </a:p>
        </p:txBody>
      </p:sp>
      <p:pic>
        <p:nvPicPr>
          <p:cNvPr id="310" name="Google Shape;310;p43"/>
          <p:cNvPicPr preferRelativeResize="0"/>
          <p:nvPr/>
        </p:nvPicPr>
        <p:blipFill rotWithShape="1">
          <a:blip r:embed="rId3">
            <a:alphaModFix/>
          </a:blip>
          <a:srcRect b="797" l="0" r="0" t="797"/>
          <a:stretch/>
        </p:blipFill>
        <p:spPr>
          <a:xfrm>
            <a:off x="0" y="806800"/>
            <a:ext cx="7135475" cy="38487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4"/>
          <p:cNvSpPr txBox="1"/>
          <p:nvPr>
            <p:ph type="title"/>
          </p:nvPr>
        </p:nvSpPr>
        <p:spPr>
          <a:xfrm>
            <a:off x="727650" y="599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Takeaways</a:t>
            </a:r>
            <a:endParaRPr/>
          </a:p>
        </p:txBody>
      </p:sp>
      <p:sp>
        <p:nvSpPr>
          <p:cNvPr id="316" name="Google Shape;316;p44"/>
          <p:cNvSpPr txBox="1"/>
          <p:nvPr>
            <p:ph idx="1" type="body"/>
          </p:nvPr>
        </p:nvSpPr>
        <p:spPr>
          <a:xfrm>
            <a:off x="727650" y="1134400"/>
            <a:ext cx="8520600" cy="372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600"/>
          </a:p>
          <a:p>
            <a:pPr indent="-330200" lvl="0" marL="457200" rtl="0" algn="l">
              <a:spcBef>
                <a:spcPts val="1000"/>
              </a:spcBef>
              <a:spcAft>
                <a:spcPts val="0"/>
              </a:spcAft>
              <a:buSzPts val="1600"/>
              <a:buAutoNum type="arabicPeriod"/>
            </a:pPr>
            <a:r>
              <a:rPr b="1" lang="en" sz="1600"/>
              <a:t>Personnel spending is significantly higher</a:t>
            </a:r>
            <a:r>
              <a:rPr lang="en" sz="1600"/>
              <a:t> than Non Personnel spending in almost all of these selected departments of interest, except Office of Human Services.</a:t>
            </a:r>
            <a:endParaRPr sz="1600"/>
          </a:p>
          <a:p>
            <a:pPr indent="-330200" lvl="0" marL="457200" rtl="0" algn="l">
              <a:spcBef>
                <a:spcPts val="1000"/>
              </a:spcBef>
              <a:spcAft>
                <a:spcPts val="0"/>
              </a:spcAft>
              <a:buSzPts val="1600"/>
              <a:buAutoNum type="arabicPeriod"/>
            </a:pPr>
            <a:r>
              <a:rPr lang="en" sz="1600"/>
              <a:t>There was </a:t>
            </a:r>
            <a:r>
              <a:rPr b="1" lang="en" sz="1600"/>
              <a:t>at least </a:t>
            </a:r>
            <a:r>
              <a:rPr b="1" lang="en" sz="1600" u="sng"/>
              <a:t>$7M overpaid</a:t>
            </a:r>
            <a:r>
              <a:rPr b="1" lang="en" sz="1600"/>
              <a:t> to Boston Police Department officers</a:t>
            </a:r>
            <a:r>
              <a:rPr lang="en" sz="1600"/>
              <a:t> for hours not worked in 2022 (only counting detail assignments). </a:t>
            </a:r>
            <a:endParaRPr sz="1600"/>
          </a:p>
          <a:p>
            <a:pPr indent="-330200" lvl="0" marL="457200" rtl="0" algn="l">
              <a:spcBef>
                <a:spcPts val="1000"/>
              </a:spcBef>
              <a:spcAft>
                <a:spcPts val="0"/>
              </a:spcAft>
              <a:buSzPts val="1600"/>
              <a:buAutoNum type="arabicPeriod"/>
            </a:pPr>
            <a:r>
              <a:rPr lang="en" sz="1600"/>
              <a:t>Top programs of interest are Human Services Office, Sports and Fitness, BAT Admin &amp; Technology, with over</a:t>
            </a:r>
            <a:r>
              <a:rPr b="1" lang="en" sz="1600"/>
              <a:t> </a:t>
            </a:r>
            <a:r>
              <a:rPr b="1" lang="en" sz="1600" u="sng"/>
              <a:t>$1M surplus</a:t>
            </a:r>
            <a:r>
              <a:rPr b="1" lang="en" sz="1600"/>
              <a:t> </a:t>
            </a:r>
            <a:r>
              <a:rPr lang="en" sz="1600"/>
              <a:t>in 2022</a:t>
            </a:r>
            <a:r>
              <a:rPr b="1" lang="en" sz="1600"/>
              <a:t>, </a:t>
            </a:r>
            <a:r>
              <a:rPr lang="en" sz="1600"/>
              <a:t>and</a:t>
            </a:r>
            <a:r>
              <a:rPr b="1" lang="en" sz="1600"/>
              <a:t> </a:t>
            </a:r>
            <a:r>
              <a:rPr lang="en" sz="1600"/>
              <a:t>Youth &amp; Family Services, BAT Operations, Child Care &amp; Out-of-School, and Revenue Monitoring</a:t>
            </a:r>
            <a:r>
              <a:rPr b="1" lang="en" sz="1600"/>
              <a:t> </a:t>
            </a:r>
            <a:r>
              <a:rPr lang="en" sz="1600"/>
              <a:t>with over</a:t>
            </a:r>
            <a:r>
              <a:rPr b="1" lang="en" sz="1600"/>
              <a:t> </a:t>
            </a:r>
            <a:r>
              <a:rPr b="1" lang="en" sz="1600" u="sng"/>
              <a:t>$500K  surplus</a:t>
            </a:r>
            <a:r>
              <a:rPr b="1" lang="en" sz="1600"/>
              <a:t> i</a:t>
            </a:r>
            <a:r>
              <a:rPr lang="en" sz="1600"/>
              <a:t>n 2022</a:t>
            </a:r>
            <a:r>
              <a:rPr b="1" lang="en" sz="1600"/>
              <a:t>. </a:t>
            </a:r>
            <a:endParaRPr b="1" sz="1600"/>
          </a:p>
          <a:p>
            <a:pPr indent="0" lvl="0" marL="0" rtl="0" algn="l">
              <a:spcBef>
                <a:spcPts val="1000"/>
              </a:spcBef>
              <a:spcAft>
                <a:spcPts val="1000"/>
              </a:spcAft>
              <a:buNone/>
            </a:pPr>
            <a:r>
              <a:t/>
            </a: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5"/>
          <p:cNvSpPr txBox="1"/>
          <p:nvPr>
            <p:ph type="title"/>
          </p:nvPr>
        </p:nvSpPr>
        <p:spPr>
          <a:xfrm>
            <a:off x="727650" y="645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and Next Steps</a:t>
            </a:r>
            <a:endParaRPr/>
          </a:p>
        </p:txBody>
      </p:sp>
      <p:sp>
        <p:nvSpPr>
          <p:cNvPr id="322" name="Google Shape;322;p45"/>
          <p:cNvSpPr txBox="1"/>
          <p:nvPr>
            <p:ph idx="1" type="body"/>
          </p:nvPr>
        </p:nvSpPr>
        <p:spPr>
          <a:xfrm>
            <a:off x="727650" y="1272375"/>
            <a:ext cx="8416500" cy="2847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602"/>
              <a:t>Limitations:</a:t>
            </a:r>
            <a:endParaRPr sz="1602"/>
          </a:p>
          <a:p>
            <a:pPr indent="-330358" lvl="0" marL="457200" rtl="0" algn="l">
              <a:lnSpc>
                <a:spcPct val="95000"/>
              </a:lnSpc>
              <a:spcBef>
                <a:spcPts val="1200"/>
              </a:spcBef>
              <a:spcAft>
                <a:spcPts val="0"/>
              </a:spcAft>
              <a:buSzPts val="1603"/>
              <a:buChar char="●"/>
            </a:pPr>
            <a:r>
              <a:rPr lang="en" sz="1602"/>
              <a:t>Calculating overtime hours and pay shows what is can suggest changes but </a:t>
            </a:r>
            <a:r>
              <a:rPr lang="en" sz="1602"/>
              <a:t>there's</a:t>
            </a:r>
            <a:r>
              <a:rPr lang="en" sz="1602"/>
              <a:t> no guarantee that identifying this amount overpaid will change next year</a:t>
            </a:r>
            <a:endParaRPr sz="1602"/>
          </a:p>
          <a:p>
            <a:pPr indent="-330358" lvl="0" marL="457200" rtl="0" algn="l">
              <a:lnSpc>
                <a:spcPct val="95000"/>
              </a:lnSpc>
              <a:spcBef>
                <a:spcPts val="1000"/>
              </a:spcBef>
              <a:spcAft>
                <a:spcPts val="0"/>
              </a:spcAft>
              <a:buSzPts val="1603"/>
              <a:buChar char="●"/>
            </a:pPr>
            <a:r>
              <a:rPr lang="en" sz="1602"/>
              <a:t>Department budgets change and fluctuate each year </a:t>
            </a:r>
            <a:endParaRPr sz="1602"/>
          </a:p>
          <a:p>
            <a:pPr indent="-330358" lvl="0" marL="457200" rtl="0" algn="l">
              <a:lnSpc>
                <a:spcPct val="95000"/>
              </a:lnSpc>
              <a:spcBef>
                <a:spcPts val="1000"/>
              </a:spcBef>
              <a:spcAft>
                <a:spcPts val="0"/>
              </a:spcAft>
              <a:buSzPts val="1603"/>
              <a:buChar char="●"/>
            </a:pPr>
            <a:r>
              <a:rPr lang="en" sz="1602"/>
              <a:t>Data entry</a:t>
            </a:r>
            <a:endParaRPr sz="1602"/>
          </a:p>
          <a:p>
            <a:pPr indent="0" lvl="0" marL="0" rtl="0" algn="l">
              <a:lnSpc>
                <a:spcPct val="95000"/>
              </a:lnSpc>
              <a:spcBef>
                <a:spcPts val="1000"/>
              </a:spcBef>
              <a:spcAft>
                <a:spcPts val="0"/>
              </a:spcAft>
              <a:buSzPts val="1018"/>
              <a:buNone/>
            </a:pPr>
            <a:r>
              <a:rPr lang="en" sz="1602"/>
              <a:t>Next Steps:</a:t>
            </a:r>
            <a:endParaRPr sz="1602"/>
          </a:p>
          <a:p>
            <a:pPr indent="-330358" lvl="0" marL="457200" rtl="0" algn="l">
              <a:lnSpc>
                <a:spcPct val="95000"/>
              </a:lnSpc>
              <a:spcBef>
                <a:spcPts val="1200"/>
              </a:spcBef>
              <a:spcAft>
                <a:spcPts val="0"/>
              </a:spcAft>
              <a:buSzPts val="1603"/>
              <a:buChar char="●"/>
            </a:pPr>
            <a:r>
              <a:rPr lang="en" sz="1602"/>
              <a:t>Further breakdown of program expense categories (Personnel Services, Contractual Services, Supplies &amp; Materials, Current Charges &amp; Obligations, and Equipment)</a:t>
            </a:r>
            <a:endParaRPr sz="1602"/>
          </a:p>
          <a:p>
            <a:pPr indent="-330358" lvl="0" marL="457200" rtl="0" algn="l">
              <a:lnSpc>
                <a:spcPct val="95000"/>
              </a:lnSpc>
              <a:spcBef>
                <a:spcPts val="1000"/>
              </a:spcBef>
              <a:spcAft>
                <a:spcPts val="0"/>
              </a:spcAft>
              <a:buSzPts val="1603"/>
              <a:buChar char="●"/>
            </a:pPr>
            <a:r>
              <a:rPr lang="en" sz="1602"/>
              <a:t>Overtime pay details for 2018-2019 to get trends from the full five year picture to compare with the rest of the budget analysis.</a:t>
            </a:r>
            <a:endParaRPr sz="1602"/>
          </a:p>
          <a:p>
            <a:pPr indent="-330358" lvl="0" marL="457200" rtl="0" algn="l">
              <a:lnSpc>
                <a:spcPct val="95000"/>
              </a:lnSpc>
              <a:spcBef>
                <a:spcPts val="1000"/>
              </a:spcBef>
              <a:spcAft>
                <a:spcPts val="1000"/>
              </a:spcAft>
              <a:buSzPts val="1603"/>
              <a:buChar char="●"/>
            </a:pPr>
            <a:r>
              <a:rPr lang="en" sz="1602"/>
              <a:t>Include numbers from 2023 for more recent data, as well as a detailed breakdown of the Public Works department.</a:t>
            </a:r>
            <a:endParaRPr sz="1602"/>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6"/>
          <p:cNvSpPr txBox="1"/>
          <p:nvPr>
            <p:ph type="title"/>
          </p:nvPr>
        </p:nvSpPr>
        <p:spPr>
          <a:xfrm>
            <a:off x="727650" y="668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
        <p:nvSpPr>
          <p:cNvPr id="328" name="Google Shape;328;p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900"/>
              <a:t>Q &amp; A</a:t>
            </a:r>
            <a:endParaRPr sz="2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7650" y="552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a:t>
            </a:r>
            <a:endParaRPr/>
          </a:p>
        </p:txBody>
      </p:sp>
      <p:sp>
        <p:nvSpPr>
          <p:cNvPr id="105" name="Google Shape;105;p16"/>
          <p:cNvSpPr txBox="1"/>
          <p:nvPr>
            <p:ph idx="1" type="body"/>
          </p:nvPr>
        </p:nvSpPr>
        <p:spPr>
          <a:xfrm>
            <a:off x="727650" y="1280000"/>
            <a:ext cx="76887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800"/>
              <a:t>User Story 1: Underutilization</a:t>
            </a:r>
            <a:endParaRPr sz="1800"/>
          </a:p>
          <a:p>
            <a:pPr indent="-342900" lvl="0" marL="457200" rtl="0" algn="l">
              <a:lnSpc>
                <a:spcPct val="115000"/>
              </a:lnSpc>
              <a:spcBef>
                <a:spcPts val="1200"/>
              </a:spcBef>
              <a:spcAft>
                <a:spcPts val="0"/>
              </a:spcAft>
              <a:buSzPts val="1800"/>
              <a:buChar char="●"/>
            </a:pPr>
            <a:r>
              <a:rPr lang="en" sz="1800"/>
              <a:t>2024 budget dataset was provided in the Spark! Google Drive class folder for this project and includes 2024 &amp; 2023 budget, and 2022 &amp; 2021 spending. </a:t>
            </a:r>
            <a:endParaRPr sz="1800"/>
          </a:p>
          <a:p>
            <a:pPr indent="-342900" lvl="0" marL="457200" rtl="0" algn="l">
              <a:lnSpc>
                <a:spcPct val="115000"/>
              </a:lnSpc>
              <a:spcBef>
                <a:spcPts val="0"/>
              </a:spcBef>
              <a:spcAft>
                <a:spcPts val="0"/>
              </a:spcAft>
              <a:buSzPts val="1800"/>
              <a:buChar char="●"/>
            </a:pPr>
            <a:r>
              <a:rPr lang="en" sz="1800"/>
              <a:t>Tabulated Budget Appropriation tables from the </a:t>
            </a:r>
            <a:r>
              <a:rPr lang="en" sz="1800" u="sng">
                <a:solidFill>
                  <a:schemeClr val="accent5"/>
                </a:solidFill>
                <a:hlinkClick r:id="rId3">
                  <a:extLst>
                    <a:ext uri="{A12FA001-AC4F-418D-AE19-62706E023703}">
                      <ahyp:hlinkClr val="tx"/>
                    </a:ext>
                  </a:extLst>
                </a:hlinkClick>
              </a:rPr>
              <a:t>PDFs of the Budget Book</a:t>
            </a:r>
            <a:r>
              <a:rPr lang="en" sz="1800"/>
              <a:t> to get the </a:t>
            </a:r>
            <a:r>
              <a:rPr b="1" lang="en" sz="1800"/>
              <a:t>budget and spending for all years dating back to 2018</a:t>
            </a:r>
            <a:r>
              <a:rPr lang="en" sz="1800"/>
              <a:t>.</a:t>
            </a:r>
            <a:endParaRPr sz="1800"/>
          </a:p>
          <a:p>
            <a:pPr indent="0" lvl="0" marL="0" rtl="0" algn="l">
              <a:lnSpc>
                <a:spcPct val="95000"/>
              </a:lnSpc>
              <a:spcBef>
                <a:spcPts val="1000"/>
              </a:spcBef>
              <a:spcAft>
                <a:spcPts val="0"/>
              </a:spcAft>
              <a:buNone/>
            </a:pPr>
            <a:r>
              <a:rPr lang="en" sz="1800"/>
              <a:t>User Story 2: Police Overtime</a:t>
            </a:r>
            <a:endParaRPr sz="1800"/>
          </a:p>
          <a:p>
            <a:pPr indent="-342900" lvl="0" marL="457200" rtl="0" algn="l">
              <a:lnSpc>
                <a:spcPct val="115000"/>
              </a:lnSpc>
              <a:spcBef>
                <a:spcPts val="1200"/>
              </a:spcBef>
              <a:spcAft>
                <a:spcPts val="0"/>
              </a:spcAft>
              <a:buSzPts val="1800"/>
              <a:buChar char="●"/>
            </a:pPr>
            <a:r>
              <a:rPr lang="en" sz="1800"/>
              <a:t>Police overtime datasets were provided in the Spark! Google Drive class folder for this project and includes detail assignments and  court assignments, including overtime hours and pay rates.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7650" y="599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Steps Taken</a:t>
            </a:r>
            <a:endParaRPr/>
          </a:p>
        </p:txBody>
      </p:sp>
      <p:sp>
        <p:nvSpPr>
          <p:cNvPr id="111" name="Google Shape;111;p17"/>
          <p:cNvSpPr txBox="1"/>
          <p:nvPr>
            <p:ph idx="1" type="body"/>
          </p:nvPr>
        </p:nvSpPr>
        <p:spPr>
          <a:xfrm>
            <a:off x="727650" y="1441200"/>
            <a:ext cx="7688700" cy="33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User Story 1: Underutilization</a:t>
            </a:r>
            <a:endParaRPr sz="1700"/>
          </a:p>
          <a:p>
            <a:pPr indent="-336550" lvl="0" marL="457200" rtl="0" algn="l">
              <a:spcBef>
                <a:spcPts val="1200"/>
              </a:spcBef>
              <a:spcAft>
                <a:spcPts val="0"/>
              </a:spcAft>
              <a:buSzPts val="1700"/>
              <a:buChar char="●"/>
            </a:pPr>
            <a:r>
              <a:rPr lang="en" sz="1700"/>
              <a:t>Explored total city budget, spending, and surplus (budget - spending).</a:t>
            </a:r>
            <a:endParaRPr sz="1700"/>
          </a:p>
          <a:p>
            <a:pPr indent="-336550" lvl="0" marL="457200" rtl="0" algn="l">
              <a:spcBef>
                <a:spcPts val="0"/>
              </a:spcBef>
              <a:spcAft>
                <a:spcPts val="0"/>
              </a:spcAft>
              <a:buSzPts val="1700"/>
              <a:buChar char="●"/>
            </a:pPr>
            <a:r>
              <a:rPr lang="en" sz="1700"/>
              <a:t>Explored BPD budget, spending, and surplus.</a:t>
            </a:r>
            <a:endParaRPr sz="1700"/>
          </a:p>
          <a:p>
            <a:pPr indent="-336550" lvl="0" marL="457200" rtl="0" algn="l">
              <a:spcBef>
                <a:spcPts val="0"/>
              </a:spcBef>
              <a:spcAft>
                <a:spcPts val="0"/>
              </a:spcAft>
              <a:buSzPts val="1700"/>
              <a:buChar char="●"/>
            </a:pPr>
            <a:r>
              <a:rPr lang="en" sz="1700"/>
              <a:t>Explored 9 other departments of interest budget, spending, and surplus. </a:t>
            </a:r>
            <a:endParaRPr sz="1700"/>
          </a:p>
          <a:p>
            <a:pPr indent="0" lvl="0" marL="0" rtl="0" algn="l">
              <a:spcBef>
                <a:spcPts val="1200"/>
              </a:spcBef>
              <a:spcAft>
                <a:spcPts val="0"/>
              </a:spcAft>
              <a:buNone/>
            </a:pPr>
            <a:r>
              <a:rPr lang="en" sz="1700"/>
              <a:t>User Story 2: Police Overtime</a:t>
            </a:r>
            <a:endParaRPr sz="1700"/>
          </a:p>
          <a:p>
            <a:pPr indent="-336550" lvl="0" marL="457200" rtl="0" algn="l">
              <a:spcBef>
                <a:spcPts val="1200"/>
              </a:spcBef>
              <a:spcAft>
                <a:spcPts val="0"/>
              </a:spcAft>
              <a:buSzPts val="1700"/>
              <a:buChar char="●"/>
            </a:pPr>
            <a:r>
              <a:rPr lang="en" sz="1700"/>
              <a:t>Calculated overtime hours (hours paid - hours worked) for detail and court assignments worked by police officers in BPD from 2018-2022.</a:t>
            </a:r>
            <a:endParaRPr sz="1700"/>
          </a:p>
          <a:p>
            <a:pPr indent="-336550" lvl="0" marL="457200" rtl="0" algn="l">
              <a:spcBef>
                <a:spcPts val="0"/>
              </a:spcBef>
              <a:spcAft>
                <a:spcPts val="0"/>
              </a:spcAft>
              <a:buSzPts val="1700"/>
              <a:buChar char="●"/>
            </a:pPr>
            <a:r>
              <a:rPr lang="en" sz="1700"/>
              <a:t>Calculated overtime pay (overtime hours * pay rate) for detail </a:t>
            </a:r>
            <a:r>
              <a:rPr lang="en" sz="1700"/>
              <a:t>assignments from 2020-2022. </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City Spending vs. Budget</a:t>
            </a:r>
            <a:endParaRPr/>
          </a:p>
        </p:txBody>
      </p:sp>
      <p:sp>
        <p:nvSpPr>
          <p:cNvPr id="117" name="Google Shape;117;p18"/>
          <p:cNvSpPr txBox="1"/>
          <p:nvPr>
            <p:ph idx="1" type="body"/>
          </p:nvPr>
        </p:nvSpPr>
        <p:spPr>
          <a:xfrm>
            <a:off x="429125" y="3863525"/>
            <a:ext cx="8520600" cy="1388100"/>
          </a:xfrm>
          <a:prstGeom prst="rect">
            <a:avLst/>
          </a:prstGeom>
        </p:spPr>
        <p:txBody>
          <a:bodyPr anchorCtr="0" anchor="t" bIns="91425" lIns="91425" spcFirstLastPara="1" rIns="91425" wrap="square" tIns="91425">
            <a:normAutofit/>
          </a:bodyPr>
          <a:lstStyle/>
          <a:p>
            <a:pPr indent="-336550" lvl="0" marL="457200" rtl="0" algn="l">
              <a:lnSpc>
                <a:spcPct val="150000"/>
              </a:lnSpc>
              <a:spcBef>
                <a:spcPts val="0"/>
              </a:spcBef>
              <a:spcAft>
                <a:spcPts val="1000"/>
              </a:spcAft>
              <a:buClr>
                <a:schemeClr val="dk2"/>
              </a:buClr>
              <a:buSzPts val="1700"/>
              <a:buChar char="●"/>
            </a:pPr>
            <a:r>
              <a:rPr lang="en" sz="1700"/>
              <a:t>The City of Boston has a negative surplus (difference between actual spending and allocated budget) of </a:t>
            </a:r>
            <a:r>
              <a:rPr b="1" lang="en" sz="1700" u="sng"/>
              <a:t>-$</a:t>
            </a:r>
            <a:r>
              <a:rPr b="1" lang="en" sz="1700" u="sng">
                <a:highlight>
                  <a:schemeClr val="lt1"/>
                </a:highlight>
              </a:rPr>
              <a:t>37M </a:t>
            </a:r>
            <a:r>
              <a:rPr lang="en" sz="1700">
                <a:highlight>
                  <a:schemeClr val="lt1"/>
                </a:highlight>
              </a:rPr>
              <a:t>on average</a:t>
            </a:r>
            <a:r>
              <a:rPr lang="en" sz="1700"/>
              <a:t> between 2018 and 2022 (except during COVID-19 when the deficit was closer to 0</a:t>
            </a:r>
            <a:r>
              <a:rPr lang="en" sz="1700"/>
              <a:t>).</a:t>
            </a:r>
            <a:endParaRPr sz="1400"/>
          </a:p>
        </p:txBody>
      </p:sp>
      <p:pic>
        <p:nvPicPr>
          <p:cNvPr id="118" name="Google Shape;118;p18"/>
          <p:cNvPicPr preferRelativeResize="0"/>
          <p:nvPr/>
        </p:nvPicPr>
        <p:blipFill rotWithShape="1">
          <a:blip r:embed="rId3">
            <a:alphaModFix/>
          </a:blip>
          <a:srcRect b="50039" l="709" r="699" t="0"/>
          <a:stretch/>
        </p:blipFill>
        <p:spPr>
          <a:xfrm>
            <a:off x="429125" y="776463"/>
            <a:ext cx="7620475" cy="30870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311700" y="-125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40"/>
              <a:t>Boston Police Department </a:t>
            </a:r>
            <a:endParaRPr sz="1840"/>
          </a:p>
          <a:p>
            <a:pPr indent="0" lvl="0" marL="0" rtl="0" algn="ctr">
              <a:spcBef>
                <a:spcPts val="0"/>
              </a:spcBef>
              <a:spcAft>
                <a:spcPts val="0"/>
              </a:spcAft>
              <a:buSzPts val="990"/>
              <a:buNone/>
            </a:pPr>
            <a:r>
              <a:rPr lang="en" sz="1440"/>
              <a:t>Underutilization Analysis</a:t>
            </a:r>
            <a:endParaRPr sz="1440"/>
          </a:p>
        </p:txBody>
      </p:sp>
      <p:sp>
        <p:nvSpPr>
          <p:cNvPr id="124" name="Google Shape;124;p19"/>
          <p:cNvSpPr txBox="1"/>
          <p:nvPr/>
        </p:nvSpPr>
        <p:spPr>
          <a:xfrm>
            <a:off x="4971325" y="795325"/>
            <a:ext cx="3959700" cy="4340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solidFill>
                <a:schemeClr val="accent1"/>
              </a:solidFill>
              <a:latin typeface="Lato"/>
              <a:ea typeface="Lato"/>
              <a:cs typeface="Lato"/>
              <a:sym typeface="Lato"/>
            </a:endParaRPr>
          </a:p>
          <a:p>
            <a:pPr indent="-317500" lvl="0" marL="457200" rtl="0" algn="l">
              <a:lnSpc>
                <a:spcPct val="150000"/>
              </a:lnSpc>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Total Surplus in 2022: 		 	-$24M</a:t>
            </a:r>
            <a:endParaRPr>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Personnel Surplus: 			  -$24M</a:t>
            </a:r>
            <a:endParaRPr sz="1200">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Non Personnel Surplus:	              +$111K</a:t>
            </a:r>
            <a:endParaRPr sz="1200">
              <a:solidFill>
                <a:schemeClr val="accent1"/>
              </a:solidFill>
              <a:latin typeface="Lato"/>
              <a:ea typeface="Lato"/>
              <a:cs typeface="Lato"/>
              <a:sym typeface="Lato"/>
            </a:endParaRPr>
          </a:p>
          <a:p>
            <a:pPr indent="-317500" lvl="0" marL="457200" rtl="0" algn="l">
              <a:lnSpc>
                <a:spcPct val="150000"/>
              </a:lnSpc>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Top programs with surplus in 2022:</a:t>
            </a:r>
            <a:endParaRPr>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BAT Admin &amp; Technology: 		   </a:t>
            </a:r>
            <a:r>
              <a:rPr b="1" lang="en" sz="1200" u="sng">
                <a:solidFill>
                  <a:schemeClr val="accent1"/>
                </a:solidFill>
                <a:latin typeface="Lato"/>
                <a:ea typeface="Lato"/>
                <a:cs typeface="Lato"/>
                <a:sym typeface="Lato"/>
              </a:rPr>
              <a:t>$1.5M</a:t>
            </a:r>
            <a:endParaRPr b="1" sz="1200" u="sng">
              <a:solidFill>
                <a:schemeClr val="accent1"/>
              </a:solidFill>
              <a:latin typeface="Lato"/>
              <a:ea typeface="Lato"/>
              <a:cs typeface="Lato"/>
              <a:sym typeface="Lato"/>
            </a:endParaRPr>
          </a:p>
          <a:p>
            <a:pPr indent="-304800" lvl="1" marL="914400" rtl="0" algn="l">
              <a:lnSpc>
                <a:spcPct val="150000"/>
              </a:lnSpc>
              <a:spcBef>
                <a:spcPts val="0"/>
              </a:spcBef>
              <a:spcAft>
                <a:spcPts val="0"/>
              </a:spcAft>
              <a:buClr>
                <a:schemeClr val="accent1"/>
              </a:buClr>
              <a:buSzPts val="1200"/>
              <a:buFont typeface="Lato"/>
              <a:buChar char="○"/>
            </a:pPr>
            <a:r>
              <a:rPr lang="en" sz="1200">
                <a:solidFill>
                  <a:schemeClr val="accent1"/>
                </a:solidFill>
                <a:latin typeface="Lato"/>
                <a:ea typeface="Lato"/>
                <a:cs typeface="Lato"/>
                <a:sym typeface="Lato"/>
              </a:rPr>
              <a:t>BAT Operations: 		 	  </a:t>
            </a:r>
            <a:r>
              <a:rPr b="1" lang="en" sz="1200" u="sng">
                <a:solidFill>
                  <a:schemeClr val="accent1"/>
                </a:solidFill>
                <a:latin typeface="Lato"/>
                <a:ea typeface="Lato"/>
                <a:cs typeface="Lato"/>
                <a:sym typeface="Lato"/>
              </a:rPr>
              <a:t>$</a:t>
            </a:r>
            <a:r>
              <a:rPr b="1" lang="en" sz="1200" u="sng">
                <a:solidFill>
                  <a:schemeClr val="accent1"/>
                </a:solidFill>
                <a:latin typeface="Lato"/>
                <a:ea typeface="Lato"/>
                <a:cs typeface="Lato"/>
                <a:sym typeface="Lato"/>
              </a:rPr>
              <a:t>886K</a:t>
            </a:r>
            <a:endParaRPr b="1" sz="1200" u="sng">
              <a:solidFill>
                <a:schemeClr val="accent1"/>
              </a:solidFill>
              <a:latin typeface="Lato"/>
              <a:ea typeface="Lato"/>
              <a:cs typeface="Lato"/>
              <a:sym typeface="Lato"/>
            </a:endParaRPr>
          </a:p>
          <a:p>
            <a:pPr indent="0" lvl="0" marL="0" rtl="0" algn="l">
              <a:lnSpc>
                <a:spcPct val="150000"/>
              </a:lnSpc>
              <a:spcBef>
                <a:spcPts val="0"/>
              </a:spcBef>
              <a:spcAft>
                <a:spcPts val="0"/>
              </a:spcAft>
              <a:buNone/>
            </a:pPr>
            <a:r>
              <a:t/>
            </a:r>
            <a:endParaRPr sz="1300">
              <a:solidFill>
                <a:schemeClr val="accent1"/>
              </a:solidFill>
              <a:latin typeface="Lato"/>
              <a:ea typeface="Lato"/>
              <a:cs typeface="Lato"/>
              <a:sym typeface="Lato"/>
            </a:endParaRPr>
          </a:p>
          <a:p>
            <a:pPr indent="0" lvl="0" marL="0" rtl="0" algn="l">
              <a:lnSpc>
                <a:spcPct val="150000"/>
              </a:lnSpc>
              <a:spcBef>
                <a:spcPts val="0"/>
              </a:spcBef>
              <a:spcAft>
                <a:spcPts val="0"/>
              </a:spcAft>
              <a:buNone/>
            </a:pPr>
            <a:r>
              <a:t/>
            </a:r>
            <a:endParaRPr sz="1300">
              <a:solidFill>
                <a:schemeClr val="accent1"/>
              </a:solidFill>
              <a:latin typeface="Lato"/>
              <a:ea typeface="Lato"/>
              <a:cs typeface="Lato"/>
              <a:sym typeface="Lato"/>
            </a:endParaRPr>
          </a:p>
        </p:txBody>
      </p:sp>
      <p:pic>
        <p:nvPicPr>
          <p:cNvPr id="125" name="Google Shape;125;p19"/>
          <p:cNvPicPr preferRelativeResize="0"/>
          <p:nvPr/>
        </p:nvPicPr>
        <p:blipFill>
          <a:blip r:embed="rId3">
            <a:alphaModFix/>
          </a:blip>
          <a:stretch>
            <a:fillRect/>
          </a:stretch>
        </p:blipFill>
        <p:spPr>
          <a:xfrm>
            <a:off x="81075" y="490388"/>
            <a:ext cx="4890250" cy="4645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nvSpPr>
        <p:spPr>
          <a:xfrm>
            <a:off x="5016025" y="739550"/>
            <a:ext cx="3996900" cy="448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Char char="●"/>
            </a:pPr>
            <a:r>
              <a:rPr b="1" lang="en">
                <a:solidFill>
                  <a:schemeClr val="accent1"/>
                </a:solidFill>
              </a:rPr>
              <a:t>Personnel spending is significantly higher </a:t>
            </a:r>
            <a:r>
              <a:rPr lang="en">
                <a:solidFill>
                  <a:schemeClr val="accent1"/>
                </a:solidFill>
              </a:rPr>
              <a:t>than non personnel.</a:t>
            </a:r>
            <a:endParaRPr>
              <a:solidFill>
                <a:schemeClr val="accent1"/>
              </a:solidFill>
            </a:endParaRPr>
          </a:p>
          <a:p>
            <a:pPr indent="-317500" lvl="0" marL="457200" rtl="0" algn="l">
              <a:spcBef>
                <a:spcPts val="1000"/>
              </a:spcBef>
              <a:spcAft>
                <a:spcPts val="0"/>
              </a:spcAft>
              <a:buClr>
                <a:schemeClr val="accent1"/>
              </a:buClr>
              <a:buSzPts val="1400"/>
              <a:buChar char="●"/>
            </a:pPr>
            <a:r>
              <a:rPr lang="en">
                <a:solidFill>
                  <a:schemeClr val="accent1"/>
                </a:solidFill>
              </a:rPr>
              <a:t>Spending is higher than the budget for both categories.</a:t>
            </a:r>
            <a:endParaRPr>
              <a:solidFill>
                <a:schemeClr val="accent1"/>
              </a:solidFill>
            </a:endParaRPr>
          </a:p>
          <a:p>
            <a:pPr indent="-317500" lvl="0" marL="457200" rtl="0" algn="l">
              <a:spcBef>
                <a:spcPts val="1000"/>
              </a:spcBef>
              <a:spcAft>
                <a:spcPts val="0"/>
              </a:spcAft>
              <a:buClr>
                <a:schemeClr val="accent1"/>
              </a:buClr>
              <a:buSzPts val="1400"/>
              <a:buChar char="●"/>
            </a:pPr>
            <a:r>
              <a:rPr lang="en">
                <a:solidFill>
                  <a:schemeClr val="accent1"/>
                </a:solidFill>
              </a:rPr>
              <a:t>The </a:t>
            </a:r>
            <a:r>
              <a:rPr b="1" lang="en">
                <a:solidFill>
                  <a:schemeClr val="accent1"/>
                </a:solidFill>
              </a:rPr>
              <a:t>Bureau of Field Services </a:t>
            </a:r>
            <a:r>
              <a:rPr lang="en">
                <a:solidFill>
                  <a:schemeClr val="accent1"/>
                </a:solidFill>
              </a:rPr>
              <a:t>program has the highest spending at around </a:t>
            </a:r>
            <a:r>
              <a:rPr b="1" lang="en">
                <a:solidFill>
                  <a:schemeClr val="accent1"/>
                </a:solidFill>
              </a:rPr>
              <a:t>$</a:t>
            </a:r>
            <a:r>
              <a:rPr lang="en">
                <a:solidFill>
                  <a:schemeClr val="accent1"/>
                </a:solidFill>
              </a:rPr>
              <a:t>200M</a:t>
            </a:r>
            <a:r>
              <a:rPr b="1" lang="en">
                <a:solidFill>
                  <a:schemeClr val="accent1"/>
                </a:solidFill>
              </a:rPr>
              <a:t> </a:t>
            </a:r>
            <a:r>
              <a:rPr lang="en">
                <a:solidFill>
                  <a:schemeClr val="accent1"/>
                </a:solidFill>
              </a:rPr>
              <a:t>o</a:t>
            </a:r>
            <a:r>
              <a:rPr lang="en">
                <a:solidFill>
                  <a:schemeClr val="accent1"/>
                </a:solidFill>
              </a:rPr>
              <a:t>n average, followed by </a:t>
            </a:r>
            <a:r>
              <a:rPr lang="en">
                <a:solidFill>
                  <a:schemeClr val="accent1"/>
                </a:solidFill>
              </a:rPr>
              <a:t>Bureau</a:t>
            </a:r>
            <a:r>
              <a:rPr lang="en">
                <a:solidFill>
                  <a:schemeClr val="accent1"/>
                </a:solidFill>
              </a:rPr>
              <a:t> of Investigative </a:t>
            </a:r>
            <a:r>
              <a:rPr lang="en">
                <a:solidFill>
                  <a:schemeClr val="accent1"/>
                </a:solidFill>
              </a:rPr>
              <a:t>services</a:t>
            </a:r>
            <a:r>
              <a:rPr lang="en">
                <a:solidFill>
                  <a:schemeClr val="accent1"/>
                </a:solidFill>
              </a:rPr>
              <a:t> and BAT Admin &amp; Technology at around $70M.</a:t>
            </a:r>
            <a:endParaRPr>
              <a:solidFill>
                <a:schemeClr val="accent1"/>
              </a:solidFill>
            </a:endParaRPr>
          </a:p>
          <a:p>
            <a:pPr indent="-317500" lvl="0" marL="457200" rtl="0" algn="l">
              <a:spcBef>
                <a:spcPts val="1000"/>
              </a:spcBef>
              <a:spcAft>
                <a:spcPts val="1000"/>
              </a:spcAft>
              <a:buClr>
                <a:schemeClr val="accent1"/>
              </a:buClr>
              <a:buSzPts val="1400"/>
              <a:buChar char="●"/>
            </a:pPr>
            <a:r>
              <a:rPr lang="en">
                <a:solidFill>
                  <a:schemeClr val="accent1"/>
                </a:solidFill>
              </a:rPr>
              <a:t>BAT Admin &amp; Technology and BAT Operations have a higher proportion of Non Personnel spending than other programs.</a:t>
            </a:r>
            <a:endParaRPr b="1">
              <a:solidFill>
                <a:schemeClr val="accent1"/>
              </a:solidFill>
            </a:endParaRPr>
          </a:p>
        </p:txBody>
      </p:sp>
      <p:sp>
        <p:nvSpPr>
          <p:cNvPr id="131" name="Google Shape;131;p20"/>
          <p:cNvSpPr txBox="1"/>
          <p:nvPr>
            <p:ph type="title"/>
          </p:nvPr>
        </p:nvSpPr>
        <p:spPr>
          <a:xfrm>
            <a:off x="311700" y="-125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40"/>
              <a:t>Boston Police Department </a:t>
            </a:r>
            <a:endParaRPr sz="1840"/>
          </a:p>
          <a:p>
            <a:pPr indent="0" lvl="0" marL="0" rtl="0" algn="ctr">
              <a:spcBef>
                <a:spcPts val="0"/>
              </a:spcBef>
              <a:spcAft>
                <a:spcPts val="0"/>
              </a:spcAft>
              <a:buSzPts val="990"/>
              <a:buNone/>
            </a:pPr>
            <a:r>
              <a:rPr lang="en" sz="1440"/>
              <a:t>Budget vs. Spending</a:t>
            </a:r>
            <a:r>
              <a:rPr lang="en" sz="1440"/>
              <a:t> Analysis</a:t>
            </a:r>
            <a:endParaRPr sz="1440"/>
          </a:p>
        </p:txBody>
      </p:sp>
      <p:pic>
        <p:nvPicPr>
          <p:cNvPr id="132" name="Google Shape;132;p20"/>
          <p:cNvPicPr preferRelativeResize="0"/>
          <p:nvPr/>
        </p:nvPicPr>
        <p:blipFill>
          <a:blip r:embed="rId3">
            <a:alphaModFix/>
          </a:blip>
          <a:stretch>
            <a:fillRect/>
          </a:stretch>
        </p:blipFill>
        <p:spPr>
          <a:xfrm>
            <a:off x="0" y="498475"/>
            <a:ext cx="5016030" cy="46450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1"/>
          <p:cNvPicPr preferRelativeResize="0"/>
          <p:nvPr/>
        </p:nvPicPr>
        <p:blipFill>
          <a:blip r:embed="rId3">
            <a:alphaModFix/>
          </a:blip>
          <a:stretch>
            <a:fillRect/>
          </a:stretch>
        </p:blipFill>
        <p:spPr>
          <a:xfrm>
            <a:off x="166525" y="1116438"/>
            <a:ext cx="5153299" cy="2542975"/>
          </a:xfrm>
          <a:prstGeom prst="rect">
            <a:avLst/>
          </a:prstGeom>
          <a:noFill/>
          <a:ln>
            <a:noFill/>
          </a:ln>
        </p:spPr>
      </p:pic>
      <p:sp>
        <p:nvSpPr>
          <p:cNvPr id="138" name="Google Shape;138;p21"/>
          <p:cNvSpPr txBox="1"/>
          <p:nvPr/>
        </p:nvSpPr>
        <p:spPr>
          <a:xfrm>
            <a:off x="5464125" y="1116450"/>
            <a:ext cx="3679800" cy="448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595959"/>
              </a:buClr>
              <a:buSzPts val="1400"/>
              <a:buChar char="●"/>
            </a:pPr>
            <a:r>
              <a:rPr lang="en">
                <a:solidFill>
                  <a:srgbClr val="595959"/>
                </a:solidFill>
              </a:rPr>
              <a:t>For detail assignments, </a:t>
            </a:r>
            <a:r>
              <a:rPr lang="en">
                <a:solidFill>
                  <a:srgbClr val="595959"/>
                </a:solidFill>
              </a:rPr>
              <a:t>on </a:t>
            </a:r>
            <a:r>
              <a:rPr b="1" lang="en" u="sng">
                <a:solidFill>
                  <a:srgbClr val="595959"/>
                </a:solidFill>
              </a:rPr>
              <a:t>average</a:t>
            </a:r>
            <a:r>
              <a:rPr b="1" lang="en">
                <a:solidFill>
                  <a:srgbClr val="595959"/>
                </a:solidFill>
              </a:rPr>
              <a:t> </a:t>
            </a:r>
            <a:r>
              <a:rPr lang="en">
                <a:solidFill>
                  <a:srgbClr val="595959"/>
                </a:solidFill>
              </a:rPr>
              <a:t>there is around</a:t>
            </a:r>
            <a:r>
              <a:rPr b="1" lang="en">
                <a:solidFill>
                  <a:srgbClr val="595959"/>
                </a:solidFill>
              </a:rPr>
              <a:t> </a:t>
            </a:r>
            <a:r>
              <a:rPr b="1" lang="en" u="sng">
                <a:solidFill>
                  <a:srgbClr val="595959"/>
                </a:solidFill>
              </a:rPr>
              <a:t>$6M </a:t>
            </a:r>
            <a:r>
              <a:rPr lang="en">
                <a:solidFill>
                  <a:srgbClr val="595959"/>
                </a:solidFill>
              </a:rPr>
              <a:t>being overpaid (</a:t>
            </a:r>
            <a:r>
              <a:rPr i="1" lang="en">
                <a:solidFill>
                  <a:srgbClr val="595959"/>
                </a:solidFill>
              </a:rPr>
              <a:t>for hours not worked</a:t>
            </a:r>
            <a:r>
              <a:rPr lang="en">
                <a:solidFill>
                  <a:srgbClr val="595959"/>
                </a:solidFill>
              </a:rPr>
              <a:t>) between 2020 and 2022. </a:t>
            </a:r>
            <a:endParaRPr>
              <a:solidFill>
                <a:srgbClr val="595959"/>
              </a:solidFill>
            </a:endParaRPr>
          </a:p>
          <a:p>
            <a:pPr indent="-317500" lvl="0" marL="457200" rtl="0" algn="l">
              <a:spcBef>
                <a:spcPts val="1000"/>
              </a:spcBef>
              <a:spcAft>
                <a:spcPts val="0"/>
              </a:spcAft>
              <a:buClr>
                <a:srgbClr val="595959"/>
              </a:buClr>
              <a:buSzPts val="1400"/>
              <a:buChar char="●"/>
            </a:pPr>
            <a:r>
              <a:rPr lang="en">
                <a:solidFill>
                  <a:srgbClr val="595959"/>
                </a:solidFill>
              </a:rPr>
              <a:t>In </a:t>
            </a:r>
            <a:r>
              <a:rPr b="1" lang="en" u="sng">
                <a:solidFill>
                  <a:srgbClr val="595959"/>
                </a:solidFill>
              </a:rPr>
              <a:t>2022</a:t>
            </a:r>
            <a:r>
              <a:rPr lang="en">
                <a:solidFill>
                  <a:srgbClr val="595959"/>
                </a:solidFill>
              </a:rPr>
              <a:t>, the most recent year available, there is around </a:t>
            </a:r>
            <a:r>
              <a:rPr b="1" lang="en" u="sng">
                <a:solidFill>
                  <a:srgbClr val="595959"/>
                </a:solidFill>
              </a:rPr>
              <a:t>$7M </a:t>
            </a:r>
            <a:r>
              <a:rPr lang="en">
                <a:solidFill>
                  <a:srgbClr val="595959"/>
                </a:solidFill>
              </a:rPr>
              <a:t>overpaid for detail assignments. </a:t>
            </a:r>
            <a:endParaRPr>
              <a:solidFill>
                <a:srgbClr val="595959"/>
              </a:solidFill>
            </a:endParaRPr>
          </a:p>
          <a:p>
            <a:pPr indent="-317500" lvl="0" marL="457200" rtl="0" algn="l">
              <a:spcBef>
                <a:spcPts val="1000"/>
              </a:spcBef>
              <a:spcAft>
                <a:spcPts val="1000"/>
              </a:spcAft>
              <a:buClr>
                <a:srgbClr val="595959"/>
              </a:buClr>
              <a:buSzPts val="1400"/>
              <a:buChar char="●"/>
            </a:pPr>
            <a:r>
              <a:rPr lang="en">
                <a:solidFill>
                  <a:srgbClr val="595959"/>
                </a:solidFill>
              </a:rPr>
              <a:t>In 2022, around </a:t>
            </a:r>
            <a:r>
              <a:rPr lang="en">
                <a:solidFill>
                  <a:srgbClr val="595959"/>
                </a:solidFill>
              </a:rPr>
              <a:t>27</a:t>
            </a:r>
            <a:r>
              <a:rPr lang="en">
                <a:solidFill>
                  <a:srgbClr val="595959"/>
                </a:solidFill>
              </a:rPr>
              <a:t>% of total payment for detail assignments was paid for hours not worked. </a:t>
            </a:r>
            <a:endParaRPr>
              <a:solidFill>
                <a:srgbClr val="595959"/>
              </a:solidFill>
            </a:endParaRPr>
          </a:p>
        </p:txBody>
      </p:sp>
      <p:sp>
        <p:nvSpPr>
          <p:cNvPr id="139" name="Google Shape;139;p21"/>
          <p:cNvSpPr txBox="1"/>
          <p:nvPr>
            <p:ph type="title"/>
          </p:nvPr>
        </p:nvSpPr>
        <p:spPr>
          <a:xfrm>
            <a:off x="311700" y="-125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840"/>
              <a:t>Boston Police Department </a:t>
            </a:r>
            <a:endParaRPr sz="1840"/>
          </a:p>
          <a:p>
            <a:pPr indent="0" lvl="0" marL="0" rtl="0" algn="ctr">
              <a:spcBef>
                <a:spcPts val="0"/>
              </a:spcBef>
              <a:spcAft>
                <a:spcPts val="0"/>
              </a:spcAft>
              <a:buSzPts val="990"/>
              <a:buNone/>
            </a:pPr>
            <a:r>
              <a:rPr lang="en" sz="1440"/>
              <a:t>Overtime Pay Analysis</a:t>
            </a:r>
            <a:endParaRPr sz="1440"/>
          </a:p>
        </p:txBody>
      </p:sp>
      <p:sp>
        <p:nvSpPr>
          <p:cNvPr id="140" name="Google Shape;140;p21"/>
          <p:cNvSpPr txBox="1"/>
          <p:nvPr/>
        </p:nvSpPr>
        <p:spPr>
          <a:xfrm>
            <a:off x="5464125" y="3912700"/>
            <a:ext cx="4910100" cy="7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BPD Overtime Policy:</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0-4 hours worked are paid for 4 hours</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4-8 hours worked are paid for 8 hours</a:t>
            </a:r>
            <a:endParaRPr sz="13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